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27"/>
  </p:notesMasterIdLst>
  <p:sldIdLst>
    <p:sldId id="261" r:id="rId2"/>
    <p:sldId id="264" r:id="rId3"/>
    <p:sldId id="297" r:id="rId4"/>
    <p:sldId id="267" r:id="rId5"/>
    <p:sldId id="298" r:id="rId6"/>
    <p:sldId id="299" r:id="rId7"/>
    <p:sldId id="300" r:id="rId8"/>
    <p:sldId id="301" r:id="rId9"/>
    <p:sldId id="265" r:id="rId10"/>
    <p:sldId id="266" r:id="rId11"/>
    <p:sldId id="304" r:id="rId12"/>
    <p:sldId id="305" r:id="rId13"/>
    <p:sldId id="303" r:id="rId14"/>
    <p:sldId id="307" r:id="rId15"/>
    <p:sldId id="308" r:id="rId16"/>
    <p:sldId id="306" r:id="rId17"/>
    <p:sldId id="309" r:id="rId18"/>
    <p:sldId id="310" r:id="rId19"/>
    <p:sldId id="319" r:id="rId20"/>
    <p:sldId id="320" r:id="rId21"/>
    <p:sldId id="314" r:id="rId22"/>
    <p:sldId id="315" r:id="rId23"/>
    <p:sldId id="317" r:id="rId24"/>
    <p:sldId id="318" r:id="rId25"/>
    <p:sldId id="262" r:id="rId26"/>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60" autoAdjust="0"/>
    <p:restoredTop sz="94660"/>
  </p:normalViewPr>
  <p:slideViewPr>
    <p:cSldViewPr snapToGrid="0">
      <p:cViewPr varScale="1">
        <p:scale>
          <a:sx n="79" d="100"/>
          <a:sy n="79" d="100"/>
        </p:scale>
        <p:origin x="92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05AD1D7D-3405-469B-99C9-98CF1B716EC9}" type="datetimeFigureOut">
              <a:rPr lang="en-IN" smtClean="0"/>
              <a:t>26-02-2026</a:t>
            </a:fld>
            <a:endParaRPr lang="en-IN"/>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BDB89BD5-6E32-43F8-892D-46D75B1C87A7}" type="slidenum">
              <a:rPr lang="en-IN" smtClean="0"/>
              <a:t>‹#›</a:t>
            </a:fld>
            <a:endParaRPr lang="en-IN"/>
          </a:p>
        </p:txBody>
      </p:sp>
    </p:spTree>
    <p:extLst>
      <p:ext uri="{BB962C8B-B14F-4D97-AF65-F5344CB8AC3E}">
        <p14:creationId xmlns:p14="http://schemas.microsoft.com/office/powerpoint/2010/main" val="4247665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13A6A79-D85F-4D25-B5FC-3B5D6704A7FD}" type="datetimeFigureOut">
              <a:rPr lang="en-IN" smtClean="0"/>
              <a:t>26-02-2026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B3DA358-1224-4AAF-A557-330CB2F189CB}" type="slidenum">
              <a:rPr lang="en-IN" smtClean="0"/>
              <a:t>‹#›</a:t>
            </a:fld>
            <a:endParaRPr lang="en-IN"/>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3A6A79-D85F-4D25-B5FC-3B5D6704A7FD}" type="datetimeFigureOut">
              <a:rPr lang="en-IN" smtClean="0"/>
              <a:t>26-02-2026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B3DA358-1224-4AAF-A557-330CB2F189CB}"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3A6A79-D85F-4D25-B5FC-3B5D6704A7FD}" type="datetimeFigureOut">
              <a:rPr lang="en-IN" smtClean="0"/>
              <a:t>26-02-2026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B3DA358-1224-4AAF-A557-330CB2F189CB}"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3A6A79-D85F-4D25-B5FC-3B5D6704A7FD}" type="datetimeFigureOut">
              <a:rPr lang="en-IN" smtClean="0"/>
              <a:t>26-02-2026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B3DA358-1224-4AAF-A557-330CB2F189CB}"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3A6A79-D85F-4D25-B5FC-3B5D6704A7FD}" type="datetimeFigureOut">
              <a:rPr lang="en-IN" smtClean="0"/>
              <a:t>26-02-2026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B3DA358-1224-4AAF-A557-330CB2F189CB}" type="slidenum">
              <a:rPr lang="en-IN" smtClean="0"/>
              <a:t>‹#›</a:t>
            </a:fld>
            <a:endParaRPr lang="en-IN"/>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13A6A79-D85F-4D25-B5FC-3B5D6704A7FD}" type="datetimeFigureOut">
              <a:rPr lang="en-IN" smtClean="0"/>
              <a:t>26-02-2026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B3DA358-1224-4AAF-A557-330CB2F189CB}"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13A6A79-D85F-4D25-B5FC-3B5D6704A7FD}" type="datetimeFigureOut">
              <a:rPr lang="en-IN" smtClean="0"/>
              <a:t>26-02-2026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B3DA358-1224-4AAF-A557-330CB2F189CB}" type="slidenum">
              <a:rPr lang="en-IN" smtClean="0"/>
              <a:t>‹#›</a:t>
            </a:fld>
            <a:endParaRPr lang="en-IN"/>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3A6A79-D85F-4D25-B5FC-3B5D6704A7FD}" type="datetimeFigureOut">
              <a:rPr lang="en-IN" smtClean="0"/>
              <a:t>26-02-2026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B3DA358-1224-4AAF-A557-330CB2F189CB}"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3A6A79-D85F-4D25-B5FC-3B5D6704A7FD}" type="datetimeFigureOut">
              <a:rPr lang="en-IN" smtClean="0"/>
              <a:t>26-02-2026</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B3DA358-1224-4AAF-A557-330CB2F189CB}"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3A6A79-D85F-4D25-B5FC-3B5D6704A7FD}" type="datetimeFigureOut">
              <a:rPr lang="en-IN" smtClean="0"/>
              <a:t>26-02-2026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B3DA358-1224-4AAF-A557-330CB2F189CB}" type="slidenum">
              <a:rPr lang="en-IN" smtClean="0"/>
              <a:t>‹#›</a:t>
            </a:fld>
            <a:endParaRPr lang="en-IN"/>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3A6A79-D85F-4D25-B5FC-3B5D6704A7FD}" type="datetimeFigureOut">
              <a:rPr lang="en-IN" smtClean="0"/>
              <a:t>26-02-2026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B3DA358-1224-4AAF-A557-330CB2F189CB}"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defRPr>
            </a:lvl1pPr>
          </a:lstStyle>
          <a:p>
            <a:fld id="{413A6A79-D85F-4D25-B5FC-3B5D6704A7FD}" type="datetimeFigureOut">
              <a:rPr lang="en-IN" smtClean="0"/>
              <a:t>26-02-2026</a:t>
            </a:fld>
            <a:endParaRPr lang="en-IN"/>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endParaRPr lang="en-IN"/>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fld id="{9B3DA358-1224-4AAF-A557-330CB2F189CB}"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mallareddyuniversity.ac.in/" TargetMode="External"/><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doi.org/10.1016/j.comcom.2025.108219" TargetMode="External"/><Relationship Id="rId2" Type="http://schemas.openxmlformats.org/officeDocument/2006/relationships/hyperlink" Target="https://ieeexplore.ieee.org/document/xxxx" TargetMode="External"/><Relationship Id="rId1" Type="http://schemas.openxmlformats.org/officeDocument/2006/relationships/slideLayout" Target="../slideLayouts/slideLayout6.xml"/><Relationship Id="rId5" Type="http://schemas.openxmlformats.org/officeDocument/2006/relationships/hyperlink" Target="https://doi.org/10.1109/MITP.2025.257xxxx" TargetMode="External"/><Relationship Id="rId4" Type="http://schemas.openxmlformats.org/officeDocument/2006/relationships/hyperlink" Target="https://www.mdpi.com/2075-1702/13/10/94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7DFAB-946D-4828-BEB0-01F20722E9B4}"/>
              </a:ext>
            </a:extLst>
          </p:cNvPr>
          <p:cNvSpPr>
            <a:spLocks noGrp="1"/>
          </p:cNvSpPr>
          <p:nvPr>
            <p:ph type="title"/>
          </p:nvPr>
        </p:nvSpPr>
        <p:spPr>
          <a:xfrm>
            <a:off x="92597" y="97654"/>
            <a:ext cx="12014522" cy="6661960"/>
          </a:xfrm>
        </p:spPr>
        <p:txBody>
          <a:bodyPr>
            <a:normAutofit/>
          </a:bodyPr>
          <a:lstStyle/>
          <a:p>
            <a:pPr marR="441960">
              <a:spcBef>
                <a:spcPts val="445"/>
              </a:spcBef>
            </a:pPr>
            <a:r>
              <a:rPr lang="en-US" sz="1800" b="1" dirty="0">
                <a:solidFill>
                  <a:schemeClr val="tx1"/>
                </a:solidFill>
                <a:effectLst/>
                <a:latin typeface="Times New Roman" panose="02020603050405020304" pitchFamily="18" charset="0"/>
                <a:ea typeface="Times New Roman" panose="02020603050405020304" pitchFamily="18" charset="0"/>
              </a:rPr>
              <a:t>                                                 			</a:t>
            </a:r>
            <a:br>
              <a:rPr lang="en-IN" sz="1800" dirty="0">
                <a:solidFill>
                  <a:schemeClr val="tx1"/>
                </a:solidFill>
                <a:effectLst/>
                <a:latin typeface="Times New Roman" panose="02020603050405020304" pitchFamily="18" charset="0"/>
                <a:ea typeface="Times New Roman" panose="02020603050405020304" pitchFamily="18" charset="0"/>
              </a:rPr>
            </a:br>
            <a:br>
              <a:rPr lang="en-IN" sz="1800" b="1" dirty="0">
                <a:solidFill>
                  <a:schemeClr val="tx1"/>
                </a:solidFill>
                <a:effectLst/>
                <a:latin typeface="Times New Roman" panose="02020603050405020304" pitchFamily="18" charset="0"/>
                <a:ea typeface="Times New Roman" panose="02020603050405020304" pitchFamily="18" charset="0"/>
              </a:rPr>
            </a:br>
            <a:r>
              <a:rPr lang="en-IN" sz="2000" b="1" cap="none" dirty="0">
                <a:solidFill>
                  <a:schemeClr val="tx1"/>
                </a:solidFill>
                <a:effectLst/>
                <a:latin typeface="Times New Roman" panose="02020603050405020304" pitchFamily="18" charset="0"/>
                <a:ea typeface="Times New Roman" panose="02020603050405020304" pitchFamily="18" charset="0"/>
              </a:rPr>
              <a:t>                                     		   </a:t>
            </a:r>
            <a:br>
              <a:rPr lang="en-IN" sz="2000" b="1" cap="none" dirty="0">
                <a:solidFill>
                  <a:schemeClr val="tx1"/>
                </a:solidFill>
                <a:effectLst/>
                <a:latin typeface="Times New Roman" panose="02020603050405020304" pitchFamily="18" charset="0"/>
                <a:ea typeface="Times New Roman" panose="02020603050405020304" pitchFamily="18" charset="0"/>
              </a:rPr>
            </a:br>
            <a:r>
              <a:rPr lang="en-IN" sz="2000" b="1" dirty="0">
                <a:solidFill>
                  <a:schemeClr val="tx1"/>
                </a:solidFill>
                <a:latin typeface="Times New Roman" panose="02020603050405020304" pitchFamily="18" charset="0"/>
                <a:ea typeface="Times New Roman" panose="02020603050405020304" pitchFamily="18" charset="0"/>
              </a:rPr>
              <a:t>				</a:t>
            </a:r>
            <a:br>
              <a:rPr lang="en-IN" sz="2000" b="1" dirty="0">
                <a:solidFill>
                  <a:schemeClr val="tx1"/>
                </a:solidFill>
                <a:latin typeface="Times New Roman" panose="02020603050405020304" pitchFamily="18" charset="0"/>
                <a:ea typeface="Times New Roman" panose="02020603050405020304" pitchFamily="18" charset="0"/>
              </a:rPr>
            </a:br>
            <a:br>
              <a:rPr lang="en-IN" sz="2000" b="1" dirty="0">
                <a:solidFill>
                  <a:schemeClr val="tx1"/>
                </a:solidFill>
                <a:latin typeface="Times New Roman" panose="02020603050405020304" pitchFamily="18" charset="0"/>
                <a:ea typeface="Times New Roman" panose="02020603050405020304" pitchFamily="18" charset="0"/>
              </a:rPr>
            </a:br>
            <a:r>
              <a:rPr lang="en-IN" sz="2000" b="1" dirty="0">
                <a:solidFill>
                  <a:schemeClr val="tx1"/>
                </a:solidFill>
                <a:latin typeface="Times New Roman" panose="02020603050405020304" pitchFamily="18" charset="0"/>
                <a:ea typeface="Times New Roman" panose="02020603050405020304" pitchFamily="18" charset="0"/>
              </a:rPr>
              <a:t>                                                                                  </a:t>
            </a:r>
            <a:r>
              <a:rPr lang="en-US" sz="2000" b="1" cap="none" dirty="0">
                <a:solidFill>
                  <a:schemeClr val="tx1"/>
                </a:solidFill>
                <a:effectLst/>
                <a:latin typeface="Times New Roman" panose="02020603050405020304" pitchFamily="18" charset="0"/>
                <a:ea typeface="Times New Roman" panose="02020603050405020304" pitchFamily="18" charset="0"/>
              </a:rPr>
              <a:t>Department of </a:t>
            </a:r>
            <a:r>
              <a:rPr lang="en-US" sz="2000" b="1" dirty="0">
                <a:solidFill>
                  <a:schemeClr val="tx1"/>
                </a:solidFill>
                <a:latin typeface="Times New Roman" panose="02020603050405020304" pitchFamily="18" charset="0"/>
                <a:ea typeface="Times New Roman" panose="02020603050405020304" pitchFamily="18" charset="0"/>
              </a:rPr>
              <a:t>Information Technology</a:t>
            </a:r>
            <a:br>
              <a:rPr lang="en-US" sz="2000" b="1" dirty="0">
                <a:solidFill>
                  <a:schemeClr val="tx1"/>
                </a:solidFill>
                <a:latin typeface="Times New Roman" panose="02020603050405020304" pitchFamily="18" charset="0"/>
                <a:ea typeface="Times New Roman" panose="02020603050405020304" pitchFamily="18" charset="0"/>
              </a:rPr>
            </a:br>
            <a:r>
              <a:rPr lang="en-US" sz="2000" b="1" dirty="0">
                <a:solidFill>
                  <a:schemeClr val="tx1"/>
                </a:solidFill>
                <a:latin typeface="Times New Roman" panose="02020603050405020304" pitchFamily="18" charset="0"/>
                <a:ea typeface="Times New Roman" panose="02020603050405020304" pitchFamily="18" charset="0"/>
              </a:rPr>
              <a:t>                                                                                                      </a:t>
            </a:r>
            <a:br>
              <a:rPr lang="en-US" sz="2000" b="1" dirty="0">
                <a:solidFill>
                  <a:schemeClr val="tx1"/>
                </a:solidFill>
                <a:latin typeface="Times New Roman" panose="02020603050405020304" pitchFamily="18" charset="0"/>
                <a:ea typeface="Times New Roman" panose="02020603050405020304" pitchFamily="18" charset="0"/>
              </a:rPr>
            </a:br>
            <a:r>
              <a:rPr lang="en-US" sz="2000" b="1" dirty="0">
                <a:solidFill>
                  <a:schemeClr val="tx1"/>
                </a:solidFill>
                <a:latin typeface="Times New Roman" panose="02020603050405020304" pitchFamily="18" charset="0"/>
                <a:ea typeface="Times New Roman" panose="02020603050405020304" pitchFamily="18" charset="0"/>
              </a:rPr>
              <a:t>                                                                                                     Major Project</a:t>
            </a:r>
            <a:br>
              <a:rPr lang="en-US" sz="2000" b="1" cap="none" dirty="0">
                <a:solidFill>
                  <a:schemeClr val="tx1"/>
                </a:solidFill>
                <a:effectLst/>
                <a:latin typeface="Times New Roman" panose="02020603050405020304" pitchFamily="18" charset="0"/>
                <a:ea typeface="Times New Roman" panose="02020603050405020304" pitchFamily="18" charset="0"/>
              </a:rPr>
            </a:br>
            <a:r>
              <a:rPr lang="en-US" sz="1800" b="1" dirty="0">
                <a:solidFill>
                  <a:schemeClr val="tx1"/>
                </a:solidFill>
                <a:effectLst/>
                <a:latin typeface="Times New Roman" panose="02020603050405020304" pitchFamily="18" charset="0"/>
                <a:ea typeface="Times New Roman" panose="02020603050405020304" pitchFamily="18" charset="0"/>
              </a:rPr>
              <a:t> </a:t>
            </a:r>
            <a:br>
              <a:rPr lang="en-US" sz="1800" b="1" dirty="0">
                <a:solidFill>
                  <a:schemeClr val="tx1"/>
                </a:solidFill>
                <a:effectLst/>
                <a:latin typeface="Times New Roman" panose="02020603050405020304" pitchFamily="18" charset="0"/>
                <a:ea typeface="Times New Roman" panose="02020603050405020304" pitchFamily="18" charset="0"/>
              </a:rPr>
            </a:br>
            <a:r>
              <a:rPr lang="en-US" sz="1800" b="1" dirty="0">
                <a:solidFill>
                  <a:schemeClr val="tx1"/>
                </a:solidFill>
                <a:effectLst/>
                <a:latin typeface="Times New Roman" panose="02020603050405020304" pitchFamily="18" charset="0"/>
                <a:ea typeface="Times New Roman" panose="02020603050405020304" pitchFamily="18" charset="0"/>
              </a:rPr>
              <a:t>	</a:t>
            </a:r>
            <a:r>
              <a:rPr lang="en-US" sz="1800" b="1" dirty="0">
                <a:solidFill>
                  <a:schemeClr val="tx1"/>
                </a:solidFill>
                <a:latin typeface="Times New Roman" panose="02020603050405020304" pitchFamily="18" charset="0"/>
                <a:ea typeface="Times New Roman" panose="02020603050405020304" pitchFamily="18" charset="0"/>
              </a:rPr>
              <a:t>                   </a:t>
            </a:r>
            <a:r>
              <a:rPr lang="en-US" sz="1800" b="1" dirty="0">
                <a:solidFill>
                  <a:schemeClr val="bg2">
                    <a:lumMod val="10000"/>
                  </a:schemeClr>
                </a:solidFill>
                <a:latin typeface="Times New Roman" panose="02020603050405020304" pitchFamily="18" charset="0"/>
                <a:cs typeface="Times New Roman" panose="02020603050405020304" pitchFamily="18" charset="0"/>
              </a:rPr>
              <a:t>Experimental Evaluation of an Edge-Centric Architecture for Energy-Efficient Industrial Automation</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br>
              <a:rPr lang="en-IN" sz="2000" b="1" dirty="0">
                <a:solidFill>
                  <a:schemeClr val="tx1"/>
                </a:solidFill>
                <a:effectLst/>
                <a:latin typeface="Times New Roman" panose="02020603050405020304" pitchFamily="18" charset="0"/>
                <a:ea typeface="Times New Roman" panose="02020603050405020304" pitchFamily="18" charset="0"/>
              </a:rPr>
            </a:br>
            <a:r>
              <a:rPr lang="en-IN" sz="1600" b="1" cap="none" dirty="0">
                <a:solidFill>
                  <a:schemeClr val="tx1"/>
                </a:solidFill>
                <a:effectLst/>
                <a:latin typeface="Times New Roman" panose="02020603050405020304" pitchFamily="18" charset="0"/>
                <a:ea typeface="Times New Roman" panose="02020603050405020304" pitchFamily="18" charset="0"/>
              </a:rPr>
              <a:t>                                                                                                                                 				</a:t>
            </a:r>
            <a:br>
              <a:rPr lang="en-IN" sz="1600" b="1" cap="none" dirty="0">
                <a:solidFill>
                  <a:schemeClr val="tx1"/>
                </a:solidFill>
                <a:effectLst/>
                <a:latin typeface="Times New Roman" panose="02020603050405020304" pitchFamily="18" charset="0"/>
                <a:ea typeface="Times New Roman" panose="02020603050405020304" pitchFamily="18" charset="0"/>
              </a:rPr>
            </a:br>
            <a:r>
              <a:rPr lang="en-IN" sz="1600" b="1" dirty="0">
                <a:solidFill>
                  <a:schemeClr val="tx1"/>
                </a:solidFill>
                <a:latin typeface="Times New Roman" panose="02020603050405020304" pitchFamily="18" charset="0"/>
                <a:ea typeface="Times New Roman" panose="02020603050405020304" pitchFamily="18" charset="0"/>
              </a:rPr>
              <a:t>                                                                                                                                                                                                             </a:t>
            </a:r>
            <a:br>
              <a:rPr lang="en-IN" sz="1600" b="1" dirty="0">
                <a:solidFill>
                  <a:schemeClr val="tx1"/>
                </a:solidFill>
                <a:latin typeface="Times New Roman" panose="02020603050405020304" pitchFamily="18" charset="0"/>
                <a:ea typeface="Times New Roman" panose="02020603050405020304" pitchFamily="18" charset="0"/>
              </a:rPr>
            </a:br>
            <a:r>
              <a:rPr lang="en-IN" sz="1600" b="1" dirty="0">
                <a:solidFill>
                  <a:schemeClr val="tx1"/>
                </a:solidFill>
                <a:latin typeface="Times New Roman" panose="02020603050405020304" pitchFamily="18" charset="0"/>
                <a:ea typeface="Times New Roman" panose="02020603050405020304" pitchFamily="18" charset="0"/>
              </a:rPr>
              <a:t>                                                                                                                                                                                                               Batch No - 14</a:t>
            </a:r>
            <a:br>
              <a:rPr lang="en-IN" sz="1600" b="1" dirty="0">
                <a:solidFill>
                  <a:schemeClr val="tx1"/>
                </a:solidFill>
                <a:latin typeface="Times New Roman" panose="02020603050405020304" pitchFamily="18" charset="0"/>
                <a:ea typeface="Times New Roman" panose="02020603050405020304" pitchFamily="18" charset="0"/>
              </a:rPr>
            </a:br>
            <a:r>
              <a:rPr lang="en-IN" sz="1600" b="1" dirty="0">
                <a:solidFill>
                  <a:schemeClr val="tx1"/>
                </a:solidFill>
                <a:latin typeface="Times New Roman" panose="02020603050405020304" pitchFamily="18" charset="0"/>
                <a:ea typeface="Times New Roman" panose="02020603050405020304" pitchFamily="18" charset="0"/>
              </a:rPr>
              <a:t>                                                                                                                                				</a:t>
            </a:r>
            <a:r>
              <a:rPr lang="en-IN" sz="16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1 . </a:t>
            </a:r>
            <a:r>
              <a:rPr lang="en-IN" sz="16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P.Pavithra</a:t>
            </a:r>
            <a:r>
              <a:rPr lang="en-IN" sz="16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- 2211IT010120</a:t>
            </a:r>
            <a:br>
              <a:rPr lang="en-IN" sz="16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br>
            <a:r>
              <a:rPr lang="en-IN" sz="16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2 . </a:t>
            </a:r>
            <a:r>
              <a:rPr lang="en-IN" sz="16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Y.Swapna</a:t>
            </a:r>
            <a:r>
              <a:rPr lang="en-IN" sz="16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Reddy - 2211IT010118 </a:t>
            </a:r>
            <a:br>
              <a:rPr lang="en-IN" sz="20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br>
            <a:r>
              <a:rPr lang="en-IN" sz="20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IN" sz="16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3 . </a:t>
            </a:r>
            <a:r>
              <a:rPr lang="en-IN" sz="16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V.Padmini</a:t>
            </a:r>
            <a:r>
              <a:rPr lang="en-IN" sz="16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- 2211IT010112</a:t>
            </a:r>
            <a:br>
              <a:rPr lang="en-IN" sz="16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br>
            <a:r>
              <a:rPr lang="en-IN" sz="16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4 . </a:t>
            </a:r>
            <a:r>
              <a:rPr lang="en-IN" sz="16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N.Vardhan</a:t>
            </a:r>
            <a:r>
              <a:rPr lang="en-IN" sz="16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- 2211IT010076</a:t>
            </a:r>
            <a:br>
              <a:rPr lang="en-IN" sz="1600" b="1" dirty="0">
                <a:solidFill>
                  <a:schemeClr val="tx1"/>
                </a:solidFill>
                <a:latin typeface="Times New Roman" panose="02020603050405020304" pitchFamily="18" charset="0"/>
                <a:ea typeface="Times New Roman" panose="02020603050405020304" pitchFamily="18" charset="0"/>
              </a:rPr>
            </a:br>
            <a:r>
              <a:rPr lang="en-IN" sz="1600" b="1" dirty="0">
                <a:solidFill>
                  <a:schemeClr val="tx1"/>
                </a:solidFill>
                <a:latin typeface="Times New Roman" panose="02020603050405020304" pitchFamily="18" charset="0"/>
                <a:ea typeface="Times New Roman" panose="02020603050405020304" pitchFamily="18" charset="0"/>
              </a:rPr>
              <a:t>									</a:t>
            </a:r>
            <a:br>
              <a:rPr lang="en-IN" sz="1600" b="1" cap="none" dirty="0">
                <a:solidFill>
                  <a:schemeClr val="tx1"/>
                </a:solidFill>
                <a:latin typeface="Times New Roman" panose="02020603050405020304" pitchFamily="18" charset="0"/>
                <a:ea typeface="Times New Roman" panose="02020603050405020304" pitchFamily="18" charset="0"/>
              </a:rPr>
            </a:br>
            <a:br>
              <a:rPr lang="en-IN" sz="1600" b="1" cap="none" dirty="0">
                <a:solidFill>
                  <a:schemeClr val="tx1"/>
                </a:solidFill>
                <a:latin typeface="Times New Roman" panose="02020603050405020304" pitchFamily="18" charset="0"/>
                <a:ea typeface="Times New Roman" panose="02020603050405020304" pitchFamily="18" charset="0"/>
              </a:rPr>
            </a:br>
            <a:r>
              <a:rPr lang="en-IN" sz="1600" b="1" cap="none" dirty="0">
                <a:solidFill>
                  <a:schemeClr val="tx1"/>
                </a:solidFill>
                <a:latin typeface="Times New Roman" panose="02020603050405020304" pitchFamily="18" charset="0"/>
                <a:ea typeface="Times New Roman" panose="02020603050405020304" pitchFamily="18" charset="0"/>
              </a:rPr>
              <a:t>	         </a:t>
            </a:r>
            <a:r>
              <a:rPr lang="en-IN" sz="1600" b="1" cap="none" dirty="0">
                <a:solidFill>
                  <a:schemeClr val="tx1"/>
                </a:solidFill>
                <a:effectLst/>
                <a:latin typeface="Times New Roman" panose="02020603050405020304" pitchFamily="18" charset="0"/>
                <a:ea typeface="Times New Roman" panose="02020603050405020304" pitchFamily="18" charset="0"/>
              </a:rPr>
              <a:t>Guide: </a:t>
            </a:r>
            <a:r>
              <a:rPr lang="en-IN" sz="16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Mrs .V . Divya</a:t>
            </a:r>
            <a:br>
              <a:rPr lang="en-IN" sz="1600" b="1" cap="none" dirty="0">
                <a:solidFill>
                  <a:schemeClr val="tx1"/>
                </a:solidFill>
                <a:effectLst/>
                <a:latin typeface="Times New Roman" panose="02020603050405020304" pitchFamily="18" charset="0"/>
                <a:ea typeface="Times New Roman" panose="02020603050405020304" pitchFamily="18" charset="0"/>
              </a:rPr>
            </a:br>
            <a:r>
              <a:rPr lang="en-IN" sz="1600" b="1" dirty="0">
                <a:solidFill>
                  <a:schemeClr val="tx1"/>
                </a:solidFill>
                <a:latin typeface="Times New Roman" panose="02020603050405020304" pitchFamily="18" charset="0"/>
                <a:ea typeface="Times New Roman" panose="02020603050405020304" pitchFamily="18" charset="0"/>
              </a:rPr>
              <a:t>               </a:t>
            </a:r>
            <a:endParaRPr lang="en-IN" sz="1600" dirty="0">
              <a:solidFill>
                <a:schemeClr val="tx1"/>
              </a:solidFill>
            </a:endParaRPr>
          </a:p>
        </p:txBody>
      </p:sp>
      <p:pic>
        <p:nvPicPr>
          <p:cNvPr id="4" name="image1.png"/>
          <p:cNvPicPr/>
          <p:nvPr/>
        </p:nvPicPr>
        <p:blipFill>
          <a:blip r:embed="rId2" cstate="print"/>
          <a:stretch>
            <a:fillRect/>
          </a:stretch>
        </p:blipFill>
        <p:spPr>
          <a:xfrm>
            <a:off x="2707005" y="570229"/>
            <a:ext cx="6777990" cy="1145540"/>
          </a:xfrm>
          <a:prstGeom prst="rect">
            <a:avLst/>
          </a:prstGeom>
        </p:spPr>
      </p:pic>
      <p:sp>
        <p:nvSpPr>
          <p:cNvPr id="6" name="Text Box 6"/>
          <p:cNvSpPr txBox="1">
            <a:spLocks noChangeArrowheads="1"/>
          </p:cNvSpPr>
          <p:nvPr/>
        </p:nvSpPr>
        <p:spPr bwMode="auto">
          <a:xfrm>
            <a:off x="4564022" y="1429198"/>
            <a:ext cx="2753995" cy="357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350" marR="6350" algn="ctr">
              <a:lnSpc>
                <a:spcPct val="115000"/>
              </a:lnSpc>
              <a:spcAft>
                <a:spcPts val="0"/>
              </a:spcAft>
            </a:pPr>
            <a:r>
              <a:rPr lang="en-IN" sz="950" spc="-5" dirty="0">
                <a:effectLst/>
                <a:latin typeface="Calibri"/>
                <a:ea typeface="Calibri"/>
                <a:cs typeface="Times New Roman"/>
              </a:rPr>
              <a:t>(</a:t>
            </a:r>
            <a:r>
              <a:rPr lang="en-IN" sz="900" b="1" spc="-5" dirty="0" err="1">
                <a:effectLst/>
                <a:latin typeface="Calibri"/>
                <a:ea typeface="Calibri"/>
                <a:cs typeface="Times New Roman"/>
              </a:rPr>
              <a:t>Telangana</a:t>
            </a:r>
            <a:r>
              <a:rPr lang="en-IN" sz="900" b="1" spc="-10" dirty="0">
                <a:effectLst/>
                <a:latin typeface="Calibri"/>
                <a:ea typeface="Calibri"/>
                <a:cs typeface="Times New Roman"/>
              </a:rPr>
              <a:t> </a:t>
            </a:r>
            <a:r>
              <a:rPr lang="en-IN" sz="900" b="1" dirty="0">
                <a:effectLst/>
                <a:latin typeface="Calibri"/>
                <a:ea typeface="Calibri"/>
                <a:cs typeface="Times New Roman"/>
              </a:rPr>
              <a:t>State</a:t>
            </a:r>
            <a:r>
              <a:rPr lang="en-IN" sz="900" b="1" spc="-30" dirty="0">
                <a:effectLst/>
                <a:latin typeface="Calibri"/>
                <a:ea typeface="Calibri"/>
                <a:cs typeface="Times New Roman"/>
              </a:rPr>
              <a:t> </a:t>
            </a:r>
            <a:r>
              <a:rPr lang="en-IN" sz="900" b="1" dirty="0">
                <a:effectLst/>
                <a:latin typeface="Calibri"/>
                <a:ea typeface="Calibri"/>
                <a:cs typeface="Times New Roman"/>
              </a:rPr>
              <a:t>Private</a:t>
            </a:r>
            <a:r>
              <a:rPr lang="en-IN" sz="900" b="1" spc="-50" dirty="0">
                <a:effectLst/>
                <a:latin typeface="Calibri"/>
                <a:ea typeface="Calibri"/>
                <a:cs typeface="Times New Roman"/>
              </a:rPr>
              <a:t> </a:t>
            </a:r>
            <a:r>
              <a:rPr lang="en-IN" sz="900" b="1" dirty="0">
                <a:effectLst/>
                <a:latin typeface="Calibri"/>
                <a:ea typeface="Calibri"/>
                <a:cs typeface="Times New Roman"/>
              </a:rPr>
              <a:t>Universities</a:t>
            </a:r>
            <a:r>
              <a:rPr lang="en-IN" sz="900" b="1" spc="-5" dirty="0">
                <a:effectLst/>
                <a:latin typeface="Calibri"/>
                <a:ea typeface="Calibri"/>
                <a:cs typeface="Times New Roman"/>
              </a:rPr>
              <a:t> </a:t>
            </a:r>
            <a:r>
              <a:rPr lang="en-IN" sz="900" b="1" dirty="0">
                <a:effectLst/>
                <a:latin typeface="Calibri"/>
                <a:ea typeface="Calibri"/>
                <a:cs typeface="Times New Roman"/>
              </a:rPr>
              <a:t>Act</a:t>
            </a:r>
            <a:r>
              <a:rPr lang="en-IN" sz="900" b="1" spc="-45" dirty="0">
                <a:effectLst/>
                <a:latin typeface="Calibri"/>
                <a:ea typeface="Calibri"/>
                <a:cs typeface="Times New Roman"/>
              </a:rPr>
              <a:t> </a:t>
            </a:r>
            <a:r>
              <a:rPr lang="en-IN" sz="900" b="1" dirty="0">
                <a:effectLst/>
                <a:latin typeface="Calibri"/>
                <a:ea typeface="Calibri"/>
                <a:cs typeface="Times New Roman"/>
              </a:rPr>
              <a:t>No.</a:t>
            </a:r>
            <a:r>
              <a:rPr lang="en-IN" sz="900" b="1" spc="-10" dirty="0">
                <a:effectLst/>
                <a:latin typeface="Calibri"/>
                <a:ea typeface="Calibri"/>
                <a:cs typeface="Times New Roman"/>
              </a:rPr>
              <a:t> </a:t>
            </a:r>
            <a:r>
              <a:rPr lang="en-IN" sz="900" b="1" dirty="0">
                <a:effectLst/>
                <a:latin typeface="Calibri"/>
                <a:ea typeface="Calibri"/>
                <a:cs typeface="Times New Roman"/>
              </a:rPr>
              <a:t>13</a:t>
            </a:r>
            <a:r>
              <a:rPr lang="en-IN" sz="900" b="1" spc="-30" dirty="0">
                <a:effectLst/>
                <a:latin typeface="Calibri"/>
                <a:ea typeface="Calibri"/>
                <a:cs typeface="Times New Roman"/>
              </a:rPr>
              <a:t> </a:t>
            </a:r>
            <a:r>
              <a:rPr lang="en-IN" sz="900" b="1" dirty="0">
                <a:effectLst/>
                <a:latin typeface="Calibri"/>
                <a:ea typeface="Calibri"/>
                <a:cs typeface="Times New Roman"/>
              </a:rPr>
              <a:t>of</a:t>
            </a:r>
            <a:r>
              <a:rPr lang="en-IN" sz="900" b="1" spc="-40" dirty="0">
                <a:effectLst/>
                <a:latin typeface="Calibri"/>
                <a:ea typeface="Calibri"/>
                <a:cs typeface="Times New Roman"/>
              </a:rPr>
              <a:t> </a:t>
            </a:r>
            <a:r>
              <a:rPr lang="en-IN" sz="900" b="1" dirty="0">
                <a:effectLst/>
                <a:latin typeface="Calibri"/>
                <a:ea typeface="Calibri"/>
                <a:cs typeface="Times New Roman"/>
              </a:rPr>
              <a:t>2020</a:t>
            </a:r>
            <a:r>
              <a:rPr lang="en-IN" sz="900" b="1" spc="-20" dirty="0">
                <a:effectLst/>
                <a:latin typeface="Calibri"/>
                <a:ea typeface="Calibri"/>
                <a:cs typeface="Times New Roman"/>
              </a:rPr>
              <a:t> </a:t>
            </a:r>
            <a:r>
              <a:rPr lang="en-IN" sz="900" b="1" dirty="0">
                <a:effectLst/>
                <a:latin typeface="Calibri"/>
                <a:ea typeface="Calibri"/>
                <a:cs typeface="Times New Roman"/>
              </a:rPr>
              <a:t>&amp;</a:t>
            </a:r>
            <a:endParaRPr lang="en-IN" sz="1100" dirty="0">
              <a:effectLst/>
              <a:latin typeface="Calibri"/>
              <a:ea typeface="Calibri"/>
              <a:cs typeface="Times New Roman"/>
            </a:endParaRPr>
          </a:p>
          <a:p>
            <a:pPr marL="5715" marR="6350" algn="ctr">
              <a:lnSpc>
                <a:spcPct val="115000"/>
              </a:lnSpc>
              <a:spcBef>
                <a:spcPts val="5"/>
              </a:spcBef>
              <a:spcAft>
                <a:spcPts val="0"/>
              </a:spcAft>
            </a:pPr>
            <a:r>
              <a:rPr lang="en-IN" sz="900" b="1" dirty="0">
                <a:effectLst/>
                <a:latin typeface="Calibri"/>
                <a:ea typeface="Calibri"/>
                <a:cs typeface="Times New Roman"/>
              </a:rPr>
              <a:t>G.O.Ms.</a:t>
            </a:r>
            <a:r>
              <a:rPr lang="en-IN" sz="900" b="1" spc="-45" dirty="0">
                <a:effectLst/>
                <a:latin typeface="Calibri"/>
                <a:ea typeface="Calibri"/>
                <a:cs typeface="Times New Roman"/>
              </a:rPr>
              <a:t> </a:t>
            </a:r>
            <a:r>
              <a:rPr lang="en-IN" sz="900" b="1" dirty="0">
                <a:effectLst/>
                <a:latin typeface="Calibri"/>
                <a:ea typeface="Calibri"/>
                <a:cs typeface="Times New Roman"/>
              </a:rPr>
              <a:t>No.</a:t>
            </a:r>
            <a:r>
              <a:rPr lang="en-IN" sz="900" b="1" spc="-25" dirty="0">
                <a:effectLst/>
                <a:latin typeface="Calibri"/>
                <a:ea typeface="Calibri"/>
                <a:cs typeface="Times New Roman"/>
              </a:rPr>
              <a:t> </a:t>
            </a:r>
            <a:r>
              <a:rPr lang="en-IN" sz="900" b="1" dirty="0">
                <a:effectLst/>
                <a:latin typeface="Calibri"/>
                <a:ea typeface="Calibri"/>
                <a:cs typeface="Times New Roman"/>
              </a:rPr>
              <a:t>14,</a:t>
            </a:r>
            <a:r>
              <a:rPr lang="en-IN" sz="900" b="1" spc="-50" dirty="0">
                <a:effectLst/>
                <a:latin typeface="Calibri"/>
                <a:ea typeface="Calibri"/>
                <a:cs typeface="Times New Roman"/>
              </a:rPr>
              <a:t> </a:t>
            </a:r>
            <a:r>
              <a:rPr lang="en-IN" sz="900" b="1" dirty="0">
                <a:effectLst/>
                <a:latin typeface="Calibri"/>
                <a:ea typeface="Calibri"/>
                <a:cs typeface="Times New Roman"/>
              </a:rPr>
              <a:t>Higher</a:t>
            </a:r>
            <a:r>
              <a:rPr lang="en-IN" sz="900" b="1" spc="-40" dirty="0">
                <a:effectLst/>
                <a:latin typeface="Calibri"/>
                <a:ea typeface="Calibri"/>
                <a:cs typeface="Times New Roman"/>
              </a:rPr>
              <a:t> </a:t>
            </a:r>
            <a:r>
              <a:rPr lang="en-IN" sz="900" b="1" dirty="0">
                <a:effectLst/>
                <a:latin typeface="Calibri"/>
                <a:ea typeface="Calibri"/>
                <a:cs typeface="Times New Roman"/>
              </a:rPr>
              <a:t>Education</a:t>
            </a:r>
            <a:r>
              <a:rPr lang="en-IN" sz="900" b="1" spc="-10" dirty="0">
                <a:effectLst/>
                <a:latin typeface="Calibri"/>
                <a:ea typeface="Calibri"/>
                <a:cs typeface="Times New Roman"/>
              </a:rPr>
              <a:t> </a:t>
            </a:r>
            <a:r>
              <a:rPr lang="en-IN" sz="900" b="1" dirty="0">
                <a:effectLst/>
                <a:latin typeface="Calibri"/>
                <a:ea typeface="Calibri"/>
                <a:cs typeface="Times New Roman"/>
              </a:rPr>
              <a:t>(UE)</a:t>
            </a:r>
            <a:r>
              <a:rPr lang="en-IN" sz="900" b="1" spc="-45" dirty="0">
                <a:effectLst/>
                <a:latin typeface="Calibri"/>
                <a:ea typeface="Calibri"/>
                <a:cs typeface="Times New Roman"/>
              </a:rPr>
              <a:t> </a:t>
            </a:r>
            <a:r>
              <a:rPr lang="en-IN" sz="900" b="1" dirty="0">
                <a:effectLst/>
                <a:latin typeface="Calibri"/>
                <a:ea typeface="Calibri"/>
                <a:cs typeface="Times New Roman"/>
              </a:rPr>
              <a:t>Department</a:t>
            </a:r>
            <a:r>
              <a:rPr lang="en-IN" sz="950" dirty="0">
                <a:effectLst/>
                <a:latin typeface="Calibri"/>
                <a:ea typeface="Calibri"/>
                <a:cs typeface="Times New Roman"/>
              </a:rPr>
              <a:t>)</a:t>
            </a:r>
            <a:endParaRPr lang="en-IN" sz="1100" dirty="0">
              <a:effectLst/>
              <a:latin typeface="Calibri"/>
              <a:ea typeface="Calibri"/>
              <a:cs typeface="Times New Roman"/>
            </a:endParaRPr>
          </a:p>
        </p:txBody>
      </p:sp>
      <p:sp>
        <p:nvSpPr>
          <p:cNvPr id="7" name="Text Box 3"/>
          <p:cNvSpPr txBox="1">
            <a:spLocks noChangeArrowheads="1"/>
          </p:cNvSpPr>
          <p:nvPr/>
        </p:nvSpPr>
        <p:spPr bwMode="auto">
          <a:xfrm>
            <a:off x="7685158" y="906650"/>
            <a:ext cx="1440180" cy="753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12700" marR="5080">
              <a:lnSpc>
                <a:spcPct val="92000"/>
              </a:lnSpc>
              <a:spcAft>
                <a:spcPts val="1000"/>
              </a:spcAft>
            </a:pPr>
            <a:r>
              <a:rPr lang="en-IN" sz="950" b="1" dirty="0" err="1">
                <a:effectLst/>
                <a:latin typeface="Calibri"/>
                <a:ea typeface="Calibri"/>
                <a:cs typeface="Times New Roman"/>
              </a:rPr>
              <a:t>Maisammaguda</a:t>
            </a:r>
            <a:r>
              <a:rPr lang="en-IN" sz="950" b="1" dirty="0">
                <a:effectLst/>
                <a:latin typeface="Calibri"/>
                <a:ea typeface="Calibri"/>
                <a:cs typeface="Times New Roman"/>
              </a:rPr>
              <a:t>, </a:t>
            </a:r>
            <a:r>
              <a:rPr lang="en-IN" sz="950" b="1" dirty="0" err="1">
                <a:effectLst/>
                <a:latin typeface="Calibri"/>
                <a:ea typeface="Calibri"/>
                <a:cs typeface="Times New Roman"/>
              </a:rPr>
              <a:t>Kompally</a:t>
            </a:r>
            <a:r>
              <a:rPr lang="en-IN" sz="950" b="1" dirty="0">
                <a:effectLst/>
                <a:latin typeface="Calibri"/>
                <a:ea typeface="Calibri"/>
                <a:cs typeface="Times New Roman"/>
              </a:rPr>
              <a:t>,</a:t>
            </a:r>
            <a:r>
              <a:rPr lang="en-IN" sz="950" b="1" spc="5" dirty="0">
                <a:effectLst/>
                <a:latin typeface="Calibri"/>
                <a:ea typeface="Calibri"/>
                <a:cs typeface="Times New Roman"/>
              </a:rPr>
              <a:t> </a:t>
            </a:r>
            <a:r>
              <a:rPr lang="en-IN" sz="950" b="1" dirty="0" err="1">
                <a:effectLst/>
                <a:latin typeface="Calibri"/>
                <a:ea typeface="Calibri"/>
                <a:cs typeface="Times New Roman"/>
              </a:rPr>
              <a:t>Medchal</a:t>
            </a:r>
            <a:r>
              <a:rPr lang="en-IN" sz="950" b="1" spc="-20" dirty="0">
                <a:effectLst/>
                <a:latin typeface="Calibri"/>
                <a:ea typeface="Calibri"/>
                <a:cs typeface="Times New Roman"/>
              </a:rPr>
              <a:t> </a:t>
            </a:r>
            <a:r>
              <a:rPr lang="en-IN" sz="950" b="1" dirty="0">
                <a:effectLst/>
                <a:latin typeface="Calibri"/>
                <a:ea typeface="Calibri"/>
                <a:cs typeface="Times New Roman"/>
              </a:rPr>
              <a:t>-</a:t>
            </a:r>
            <a:r>
              <a:rPr lang="en-IN" sz="950" b="1" spc="-5" dirty="0">
                <a:effectLst/>
                <a:latin typeface="Calibri"/>
                <a:ea typeface="Calibri"/>
                <a:cs typeface="Times New Roman"/>
              </a:rPr>
              <a:t> </a:t>
            </a:r>
            <a:r>
              <a:rPr lang="en-IN" sz="950" b="1" dirty="0" err="1">
                <a:effectLst/>
                <a:latin typeface="Calibri"/>
                <a:ea typeface="Calibri"/>
                <a:cs typeface="Times New Roman"/>
              </a:rPr>
              <a:t>Malkajgiri</a:t>
            </a:r>
            <a:r>
              <a:rPr lang="en-IN" sz="950" b="1" spc="-35" dirty="0">
                <a:effectLst/>
                <a:latin typeface="Calibri"/>
                <a:ea typeface="Calibri"/>
                <a:cs typeface="Times New Roman"/>
              </a:rPr>
              <a:t> </a:t>
            </a:r>
            <a:r>
              <a:rPr lang="en-IN" sz="950" b="1" dirty="0">
                <a:effectLst/>
                <a:latin typeface="Calibri"/>
                <a:ea typeface="Calibri"/>
                <a:cs typeface="Times New Roman"/>
              </a:rPr>
              <a:t>District</a:t>
            </a:r>
            <a:r>
              <a:rPr lang="en-IN" sz="950" b="1" spc="-200" dirty="0">
                <a:effectLst/>
                <a:latin typeface="Calibri"/>
                <a:ea typeface="Calibri"/>
                <a:cs typeface="Times New Roman"/>
              </a:rPr>
              <a:t> </a:t>
            </a:r>
            <a:r>
              <a:rPr lang="en-IN" sz="950" b="1" dirty="0">
                <a:effectLst/>
                <a:latin typeface="Calibri"/>
                <a:ea typeface="Calibri"/>
                <a:cs typeface="Times New Roman"/>
              </a:rPr>
              <a:t>Hyderabad - 500100,</a:t>
            </a:r>
            <a:r>
              <a:rPr lang="en-IN" sz="950" b="1" spc="5" dirty="0">
                <a:effectLst/>
                <a:latin typeface="Calibri"/>
                <a:ea typeface="Calibri"/>
                <a:cs typeface="Times New Roman"/>
              </a:rPr>
              <a:t> </a:t>
            </a:r>
            <a:r>
              <a:rPr lang="en-IN" sz="950" b="1" dirty="0" err="1">
                <a:effectLst/>
                <a:latin typeface="Calibri"/>
                <a:ea typeface="Calibri"/>
                <a:cs typeface="Times New Roman"/>
              </a:rPr>
              <a:t>Telangana</a:t>
            </a:r>
            <a:r>
              <a:rPr lang="en-IN" sz="950" b="1" spc="5" dirty="0">
                <a:effectLst/>
                <a:latin typeface="Calibri"/>
                <a:ea typeface="Calibri"/>
                <a:cs typeface="Times New Roman"/>
              </a:rPr>
              <a:t> </a:t>
            </a:r>
            <a:r>
              <a:rPr lang="en-IN" sz="950" b="1" dirty="0">
                <a:effectLst/>
                <a:latin typeface="Calibri"/>
                <a:ea typeface="Calibri"/>
                <a:cs typeface="Times New Roman"/>
              </a:rPr>
              <a:t>State</a:t>
            </a:r>
            <a:r>
              <a:rPr lang="en-IN" sz="950" b="1" u="none" strike="noStrike" dirty="0">
                <a:effectLst/>
                <a:latin typeface="Calibri"/>
                <a:ea typeface="Calibri"/>
                <a:cs typeface="Times New Roman"/>
                <a:hlinkClick r:id="rId3"/>
              </a:rPr>
              <a:t>.</a:t>
            </a:r>
            <a:r>
              <a:rPr lang="en-IN" sz="950" b="1" spc="5" dirty="0">
                <a:effectLst/>
                <a:latin typeface="Calibri"/>
                <a:ea typeface="Calibri"/>
                <a:cs typeface="Times New Roman"/>
              </a:rPr>
              <a:t> </a:t>
            </a:r>
            <a:r>
              <a:rPr lang="en-IN" sz="950" b="1" u="none" strike="noStrike" dirty="0">
                <a:effectLst/>
                <a:latin typeface="Calibri"/>
                <a:ea typeface="Calibri"/>
                <a:cs typeface="Times New Roman"/>
                <a:hlinkClick r:id="rId3"/>
              </a:rPr>
              <a:t>www.mallareddyuniversity.</a:t>
            </a:r>
            <a:endParaRPr lang="en-IN" sz="1100" dirty="0">
              <a:effectLst/>
              <a:latin typeface="Calibri"/>
              <a:ea typeface="Calibri"/>
              <a:cs typeface="Times New Roman"/>
            </a:endParaRPr>
          </a:p>
        </p:txBody>
      </p:sp>
    </p:spTree>
    <p:extLst>
      <p:ext uri="{BB962C8B-B14F-4D97-AF65-F5344CB8AC3E}">
        <p14:creationId xmlns:p14="http://schemas.microsoft.com/office/powerpoint/2010/main" val="3364838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305" y="404714"/>
            <a:ext cx="10972800" cy="990600"/>
          </a:xfrm>
        </p:spPr>
        <p:txBody>
          <a:bodyPr/>
          <a:lstStyle/>
          <a:p>
            <a:r>
              <a:rPr lang="en-US" dirty="0"/>
              <a:t>PROPOSED SOLUTION</a:t>
            </a:r>
            <a:endParaRPr lang="en-IN" dirty="0"/>
          </a:p>
        </p:txBody>
      </p:sp>
      <p:sp>
        <p:nvSpPr>
          <p:cNvPr id="4" name="Rectangle 2">
            <a:extLst>
              <a:ext uri="{FF2B5EF4-FFF2-40B4-BE49-F238E27FC236}">
                <a16:creationId xmlns:a16="http://schemas.microsoft.com/office/drawing/2014/main" id="{249329D1-9727-4600-995D-3824D9E76B13}"/>
              </a:ext>
            </a:extLst>
          </p:cNvPr>
          <p:cNvSpPr>
            <a:spLocks noChangeArrowheads="1"/>
          </p:cNvSpPr>
          <p:nvPr/>
        </p:nvSpPr>
        <p:spPr bwMode="auto">
          <a:xfrm>
            <a:off x="609600" y="1395314"/>
            <a:ext cx="10972800" cy="3268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800100" lvl="1" indent="-342900"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proposed system adopts an edge-centric architecture where sensing, decision-making, and control operations are performed locally at the industrial edge layer.</a:t>
            </a:r>
          </a:p>
          <a:p>
            <a:pPr marL="800100" lvl="1" indent="-342900"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 digital twin application provides real-time graphical visualization of edge-level system states, enhancing observability without participating in control decisions.</a:t>
            </a:r>
          </a:p>
          <a:p>
            <a:pPr marL="800100" lvl="1" indent="-342900"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Event-driven communication and localized optimization significantly reduce energy consumption, response latency, and unnecessary data transmission while maintaining reliable industrial control.</a:t>
            </a:r>
          </a:p>
          <a:p>
            <a:pPr algn="just">
              <a:lnSpc>
                <a:spcPct val="150000"/>
              </a:lnSpc>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2795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8E2F222-9BAE-6646-5EA2-295F7B7E4695}"/>
              </a:ext>
            </a:extLst>
          </p:cNvPr>
          <p:cNvSpPr>
            <a:spLocks noGrp="1"/>
          </p:cNvSpPr>
          <p:nvPr>
            <p:ph type="title"/>
          </p:nvPr>
        </p:nvSpPr>
        <p:spPr>
          <a:xfrm>
            <a:off x="331305" y="404714"/>
            <a:ext cx="10972800" cy="990600"/>
          </a:xfrm>
        </p:spPr>
        <p:txBody>
          <a:bodyPr/>
          <a:lstStyle/>
          <a:p>
            <a:r>
              <a:rPr lang="en-US" dirty="0"/>
              <a:t>DETAILED METHODOLOGY</a:t>
            </a:r>
            <a:endParaRPr lang="en-IN" dirty="0"/>
          </a:p>
        </p:txBody>
      </p:sp>
      <p:sp>
        <p:nvSpPr>
          <p:cNvPr id="4" name="Rectangle 2">
            <a:extLst>
              <a:ext uri="{FF2B5EF4-FFF2-40B4-BE49-F238E27FC236}">
                <a16:creationId xmlns:a16="http://schemas.microsoft.com/office/drawing/2014/main" id="{05BC0CDE-C216-1D47-E860-CDE841C487EA}"/>
              </a:ext>
            </a:extLst>
          </p:cNvPr>
          <p:cNvSpPr>
            <a:spLocks noChangeArrowheads="1"/>
          </p:cNvSpPr>
          <p:nvPr/>
        </p:nvSpPr>
        <p:spPr bwMode="auto">
          <a:xfrm>
            <a:off x="609600" y="1395314"/>
            <a:ext cx="10972800" cy="4653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96838" lvl="1" algn="just">
              <a:lnSpc>
                <a:spcPct val="150000"/>
              </a:lnSpc>
            </a:pPr>
            <a:r>
              <a:rPr lang="en-US" sz="2000" dirty="0">
                <a:latin typeface="Times New Roman" panose="02020603050405020304" pitchFamily="18" charset="0"/>
                <a:cs typeface="Times New Roman" panose="02020603050405020304" pitchFamily="18" charset="0"/>
              </a:rPr>
              <a:t>The proposed framework implements an edge-centric industrial IoT architecture where sensing, processing, and control decisions are executed locally at the edge layer. Environmental, occupancy, and machine data are analyzed using adaptive optimization logic to regulate HVAC and machine operations efficiently. A digital twin application mirrors real-time system states for visualization, while experimental comparison with a cloud-centric model evaluates performance improvements.</a:t>
            </a:r>
          </a:p>
          <a:p>
            <a:pPr marL="800100" lvl="1" indent="-342900"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Model industrial environment parameters and operational states.</a:t>
            </a:r>
          </a:p>
          <a:p>
            <a:pPr marL="800100" lvl="1" indent="-342900"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Implement localized decision-making at the edge controller.</a:t>
            </a:r>
          </a:p>
          <a:p>
            <a:pPr marL="800100" lvl="1" indent="-342900"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Apply adaptive HVAC and duty-cycle optimization logic.</a:t>
            </a:r>
          </a:p>
          <a:p>
            <a:pPr marL="800100" lvl="1" indent="-342900"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Enable event-driven communication for reduced data transmission.</a:t>
            </a:r>
          </a:p>
          <a:p>
            <a:pPr marL="800100" lvl="1" indent="-342900"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Evaluate performance against cloud-centric architecture using defined metrics.</a:t>
            </a:r>
          </a:p>
        </p:txBody>
      </p:sp>
    </p:spTree>
    <p:extLst>
      <p:ext uri="{BB962C8B-B14F-4D97-AF65-F5344CB8AC3E}">
        <p14:creationId xmlns:p14="http://schemas.microsoft.com/office/powerpoint/2010/main" val="2443229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47DFB2E-7E45-E21D-0335-CB5CBDB6DF67}"/>
              </a:ext>
            </a:extLst>
          </p:cNvPr>
          <p:cNvSpPr>
            <a:spLocks noGrp="1"/>
          </p:cNvSpPr>
          <p:nvPr>
            <p:ph type="title"/>
          </p:nvPr>
        </p:nvSpPr>
        <p:spPr>
          <a:xfrm>
            <a:off x="331305" y="404714"/>
            <a:ext cx="10972800" cy="990600"/>
          </a:xfrm>
        </p:spPr>
        <p:txBody>
          <a:bodyPr/>
          <a:lstStyle/>
          <a:p>
            <a:r>
              <a:rPr lang="en-US" dirty="0"/>
              <a:t>DETAILED METHODOLOGY - ALGORITHM</a:t>
            </a:r>
            <a:endParaRPr lang="en-IN" dirty="0"/>
          </a:p>
        </p:txBody>
      </p:sp>
      <p:pic>
        <p:nvPicPr>
          <p:cNvPr id="5" name="Picture 4">
            <a:extLst>
              <a:ext uri="{FF2B5EF4-FFF2-40B4-BE49-F238E27FC236}">
                <a16:creationId xmlns:a16="http://schemas.microsoft.com/office/drawing/2014/main" id="{BAABFEE8-CAF2-4999-BFD1-A65255A91137}"/>
              </a:ext>
            </a:extLst>
          </p:cNvPr>
          <p:cNvPicPr>
            <a:picLocks noChangeAspect="1"/>
          </p:cNvPicPr>
          <p:nvPr/>
        </p:nvPicPr>
        <p:blipFill>
          <a:blip r:embed="rId2">
            <a:extLst>
              <a:ext uri="{28A0092B-C50C-407E-A947-70E740481C1C}">
                <a14:useLocalDpi xmlns:a14="http://schemas.microsoft.com/office/drawing/2010/main" val="0"/>
              </a:ext>
            </a:extLst>
          </a:blip>
          <a:srcRect t="7737" b="20345"/>
          <a:stretch>
            <a:fillRect/>
          </a:stretch>
        </p:blipFill>
        <p:spPr>
          <a:xfrm>
            <a:off x="3564099" y="1395314"/>
            <a:ext cx="5063801" cy="5462686"/>
          </a:xfrm>
          <a:prstGeom prst="rect">
            <a:avLst/>
          </a:prstGeom>
        </p:spPr>
      </p:pic>
    </p:spTree>
    <p:extLst>
      <p:ext uri="{BB962C8B-B14F-4D97-AF65-F5344CB8AC3E}">
        <p14:creationId xmlns:p14="http://schemas.microsoft.com/office/powerpoint/2010/main" val="36892328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427F-872F-4117-8266-44F218A40E42}"/>
              </a:ext>
            </a:extLst>
          </p:cNvPr>
          <p:cNvSpPr>
            <a:spLocks noGrp="1"/>
          </p:cNvSpPr>
          <p:nvPr>
            <p:ph type="title"/>
          </p:nvPr>
        </p:nvSpPr>
        <p:spPr>
          <a:xfrm>
            <a:off x="228600" y="274320"/>
            <a:ext cx="11963400" cy="990600"/>
          </a:xfrm>
        </p:spPr>
        <p:txBody>
          <a:bodyPr>
            <a:normAutofit fontScale="90000"/>
          </a:bodyPr>
          <a:lstStyle/>
          <a:p>
            <a:r>
              <a:rPr lang="en-US" dirty="0"/>
              <a:t>DETAILED METHODOLOGY – SYSTEM ARCHITECTURE</a:t>
            </a:r>
            <a:endParaRPr lang="en-IN" dirty="0"/>
          </a:p>
        </p:txBody>
      </p:sp>
      <p:pic>
        <p:nvPicPr>
          <p:cNvPr id="6" name="Picture 5">
            <a:extLst>
              <a:ext uri="{FF2B5EF4-FFF2-40B4-BE49-F238E27FC236}">
                <a16:creationId xmlns:a16="http://schemas.microsoft.com/office/drawing/2014/main" id="{53B3C3DC-E06A-2A70-9F78-C489DC784550}"/>
              </a:ext>
            </a:extLst>
          </p:cNvPr>
          <p:cNvPicPr>
            <a:picLocks noChangeAspect="1"/>
          </p:cNvPicPr>
          <p:nvPr/>
        </p:nvPicPr>
        <p:blipFill>
          <a:blip r:embed="rId2">
            <a:extLst>
              <a:ext uri="{28A0092B-C50C-407E-A947-70E740481C1C}">
                <a14:useLocalDpi xmlns:a14="http://schemas.microsoft.com/office/drawing/2010/main" val="0"/>
              </a:ext>
            </a:extLst>
          </a:blip>
          <a:srcRect t="7333" b="8445"/>
          <a:stretch>
            <a:fillRect/>
          </a:stretch>
        </p:blipFill>
        <p:spPr>
          <a:xfrm>
            <a:off x="3810000" y="1082040"/>
            <a:ext cx="4572000" cy="5775960"/>
          </a:xfrm>
          <a:prstGeom prst="rect">
            <a:avLst/>
          </a:prstGeom>
        </p:spPr>
      </p:pic>
    </p:spTree>
    <p:extLst>
      <p:ext uri="{BB962C8B-B14F-4D97-AF65-F5344CB8AC3E}">
        <p14:creationId xmlns:p14="http://schemas.microsoft.com/office/powerpoint/2010/main" val="2487751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CA1B24-6423-CD82-1650-E18579B7CA18}"/>
              </a:ext>
            </a:extLst>
          </p:cNvPr>
          <p:cNvSpPr>
            <a:spLocks noGrp="1"/>
          </p:cNvSpPr>
          <p:nvPr>
            <p:ph type="title"/>
          </p:nvPr>
        </p:nvSpPr>
        <p:spPr>
          <a:xfrm>
            <a:off x="609600" y="232574"/>
            <a:ext cx="10972800" cy="990600"/>
          </a:xfrm>
        </p:spPr>
        <p:txBody>
          <a:bodyPr/>
          <a:lstStyle/>
          <a:p>
            <a:r>
              <a:rPr lang="en-US" dirty="0"/>
              <a:t>IMPLEMENTATION EVIDENCE</a:t>
            </a:r>
            <a:endParaRPr lang="en-IN" dirty="0"/>
          </a:p>
        </p:txBody>
      </p:sp>
      <p:graphicFrame>
        <p:nvGraphicFramePr>
          <p:cNvPr id="5" name="Table 6">
            <a:extLst>
              <a:ext uri="{FF2B5EF4-FFF2-40B4-BE49-F238E27FC236}">
                <a16:creationId xmlns:a16="http://schemas.microsoft.com/office/drawing/2014/main" id="{53F2A3D9-1745-AEBB-D17C-373FEEAD63D0}"/>
              </a:ext>
            </a:extLst>
          </p:cNvPr>
          <p:cNvGraphicFramePr>
            <a:graphicFrameLocks noGrp="1"/>
          </p:cNvGraphicFramePr>
          <p:nvPr>
            <p:extLst>
              <p:ext uri="{D42A27DB-BD31-4B8C-83A1-F6EECF244321}">
                <p14:modId xmlns:p14="http://schemas.microsoft.com/office/powerpoint/2010/main" val="1126446874"/>
              </p:ext>
            </p:extLst>
          </p:nvPr>
        </p:nvGraphicFramePr>
        <p:xfrm>
          <a:off x="1435728" y="1223174"/>
          <a:ext cx="9320544" cy="5303520"/>
        </p:xfrm>
        <a:graphic>
          <a:graphicData uri="http://schemas.openxmlformats.org/drawingml/2006/table">
            <a:tbl>
              <a:tblPr firstRow="1" bandRow="1">
                <a:tableStyleId>{5C22544A-7EE6-4342-B048-85BDC9FD1C3A}</a:tableStyleId>
              </a:tblPr>
              <a:tblGrid>
                <a:gridCol w="4629792">
                  <a:extLst>
                    <a:ext uri="{9D8B030D-6E8A-4147-A177-3AD203B41FA5}">
                      <a16:colId xmlns:a16="http://schemas.microsoft.com/office/drawing/2014/main" val="3558714139"/>
                    </a:ext>
                  </a:extLst>
                </a:gridCol>
                <a:gridCol w="4690752">
                  <a:extLst>
                    <a:ext uri="{9D8B030D-6E8A-4147-A177-3AD203B41FA5}">
                      <a16:colId xmlns:a16="http://schemas.microsoft.com/office/drawing/2014/main" val="4146056383"/>
                    </a:ext>
                  </a:extLst>
                </a:gridCol>
              </a:tblGrid>
              <a:tr h="333132">
                <a:tc>
                  <a:txBody>
                    <a:bodyPr/>
                    <a:lstStyle/>
                    <a:p>
                      <a:pPr algn="ctr"/>
                      <a:r>
                        <a:rPr lang="en-US" dirty="0">
                          <a:latin typeface="Times New Roman" panose="02020603050405020304" pitchFamily="18" charset="0"/>
                          <a:cs typeface="Times New Roman" panose="02020603050405020304" pitchFamily="18" charset="0"/>
                        </a:rPr>
                        <a:t>MODULE</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STATUS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6356125"/>
                  </a:ext>
                </a:extLst>
              </a:tr>
              <a:tr h="333132">
                <a:tc>
                  <a:txBody>
                    <a:bodyPr/>
                    <a:lstStyle/>
                    <a:p>
                      <a:r>
                        <a:rPr lang="en-IN" dirty="0">
                          <a:latin typeface="Times New Roman" panose="02020603050405020304" pitchFamily="18" charset="0"/>
                          <a:cs typeface="Times New Roman" panose="02020603050405020304" pitchFamily="18" charset="0"/>
                        </a:rPr>
                        <a:t>Sensor Interface Module</a:t>
                      </a:r>
                    </a:p>
                  </a:txBody>
                  <a:tcPr anchor="ctr"/>
                </a:tc>
                <a:tc>
                  <a:txBody>
                    <a:bodyPr/>
                    <a:lstStyle/>
                    <a:p>
                      <a:pPr algn="ctr"/>
                      <a:r>
                        <a:rPr lang="en-IN" dirty="0">
                          <a:latin typeface="Times New Roman" panose="02020603050405020304" pitchFamily="18" charset="0"/>
                          <a:cs typeface="Times New Roman" panose="02020603050405020304" pitchFamily="18" charset="0"/>
                        </a:rPr>
                        <a:t>Completed</a:t>
                      </a:r>
                    </a:p>
                  </a:txBody>
                  <a:tcPr anchor="ctr"/>
                </a:tc>
                <a:extLst>
                  <a:ext uri="{0D108BD9-81ED-4DB2-BD59-A6C34878D82A}">
                    <a16:rowId xmlns:a16="http://schemas.microsoft.com/office/drawing/2014/main" val="4284827809"/>
                  </a:ext>
                </a:extLst>
              </a:tr>
              <a:tr h="333132">
                <a:tc>
                  <a:txBody>
                    <a:bodyPr/>
                    <a:lstStyle/>
                    <a:p>
                      <a:r>
                        <a:rPr lang="en-US" dirty="0">
                          <a:latin typeface="Times New Roman" panose="02020603050405020304" pitchFamily="18" charset="0"/>
                          <a:cs typeface="Times New Roman" panose="02020603050405020304" pitchFamily="18" charset="0"/>
                        </a:rPr>
                        <a:t>Data Acquisition Module</a:t>
                      </a:r>
                    </a:p>
                  </a:txBody>
                  <a:tcPr anchor="ctr"/>
                </a:tc>
                <a:tc>
                  <a:txBody>
                    <a:bodyPr/>
                    <a:lstStyle/>
                    <a:p>
                      <a:pPr algn="ctr"/>
                      <a:r>
                        <a:rPr lang="en-US" dirty="0">
                          <a:latin typeface="Times New Roman" panose="02020603050405020304" pitchFamily="18" charset="0"/>
                          <a:cs typeface="Times New Roman" panose="02020603050405020304" pitchFamily="18" charset="0"/>
                        </a:rPr>
                        <a:t>Completed</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89482764"/>
                  </a:ext>
                </a:extLst>
              </a:tr>
              <a:tr h="582981">
                <a:tc>
                  <a:txBody>
                    <a:bodyPr/>
                    <a:lstStyle/>
                    <a:p>
                      <a:r>
                        <a:rPr lang="fr-FR" dirty="0">
                          <a:latin typeface="Times New Roman" panose="02020603050405020304" pitchFamily="18" charset="0"/>
                          <a:cs typeface="Times New Roman" panose="02020603050405020304" pitchFamily="18" charset="0"/>
                        </a:rPr>
                        <a:t>Data Pre-</a:t>
                      </a:r>
                      <a:r>
                        <a:rPr lang="fr-FR" dirty="0" err="1">
                          <a:latin typeface="Times New Roman" panose="02020603050405020304" pitchFamily="18" charset="0"/>
                          <a:cs typeface="Times New Roman" panose="02020603050405020304" pitchFamily="18" charset="0"/>
                        </a:rPr>
                        <a:t>processing</a:t>
                      </a:r>
                      <a:r>
                        <a:rPr lang="fr-FR" dirty="0">
                          <a:latin typeface="Times New Roman" panose="02020603050405020304" pitchFamily="18" charset="0"/>
                          <a:cs typeface="Times New Roman" panose="02020603050405020304" pitchFamily="18" charset="0"/>
                        </a:rPr>
                        <a:t> Module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Completed</a:t>
                      </a:r>
                      <a:endParaRPr lang="en-IN" dirty="0">
                        <a:latin typeface="Times New Roman" panose="02020603050405020304" pitchFamily="18" charset="0"/>
                        <a:cs typeface="Times New Roman" panose="02020603050405020304" pitchFamily="18" charset="0"/>
                      </a:endParaRPr>
                    </a:p>
                    <a:p>
                      <a:pPr algn="ct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15606644"/>
                  </a:ext>
                </a:extLst>
              </a:tr>
              <a:tr h="0">
                <a:tc>
                  <a:txBody>
                    <a:bodyPr/>
                    <a:lstStyle/>
                    <a:p>
                      <a:r>
                        <a:rPr lang="en-IN" dirty="0">
                          <a:latin typeface="Times New Roman" panose="02020603050405020304" pitchFamily="18" charset="0"/>
                          <a:cs typeface="Times New Roman" panose="02020603050405020304" pitchFamily="18" charset="0"/>
                        </a:rPr>
                        <a:t>State Management Module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In Progress</a:t>
                      </a:r>
                    </a:p>
                    <a:p>
                      <a:pPr algn="ct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63785552"/>
                  </a:ext>
                </a:extLst>
              </a:tr>
              <a:tr h="333132">
                <a:tc>
                  <a:txBody>
                    <a:bodyPr/>
                    <a:lstStyle/>
                    <a:p>
                      <a:r>
                        <a:rPr lang="en-IN" dirty="0">
                          <a:latin typeface="Times New Roman" panose="02020603050405020304" pitchFamily="18" charset="0"/>
                          <a:cs typeface="Times New Roman" panose="02020603050405020304" pitchFamily="18" charset="0"/>
                        </a:rPr>
                        <a:t>HVAC Optimization Module</a:t>
                      </a:r>
                    </a:p>
                  </a:txBody>
                  <a:tcPr/>
                </a:tc>
                <a:tc>
                  <a:txBody>
                    <a:bodyPr/>
                    <a:lstStyle/>
                    <a:p>
                      <a:pPr algn="ctr"/>
                      <a:r>
                        <a:rPr lang="en-US" dirty="0">
                          <a:latin typeface="Times New Roman" panose="02020603050405020304" pitchFamily="18" charset="0"/>
                          <a:cs typeface="Times New Roman" panose="02020603050405020304" pitchFamily="18" charset="0"/>
                        </a:rPr>
                        <a:t>In Progress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30129666"/>
                  </a:ext>
                </a:extLst>
              </a:tr>
              <a:tr h="582981">
                <a:tc>
                  <a:txBody>
                    <a:bodyPr/>
                    <a:lstStyle/>
                    <a:p>
                      <a:r>
                        <a:rPr lang="en-IN" dirty="0">
                          <a:latin typeface="Times New Roman" panose="02020603050405020304" pitchFamily="18" charset="0"/>
                          <a:cs typeface="Times New Roman" panose="02020603050405020304" pitchFamily="18" charset="0"/>
                        </a:rPr>
                        <a:t>Local Actuation Module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In Progress</a:t>
                      </a:r>
                      <a:endParaRPr lang="en-IN" dirty="0">
                        <a:latin typeface="Times New Roman" panose="02020603050405020304" pitchFamily="18" charset="0"/>
                        <a:cs typeface="Times New Roman" panose="02020603050405020304" pitchFamily="18" charset="0"/>
                      </a:endParaRPr>
                    </a:p>
                    <a:p>
                      <a:pPr algn="ct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56321482"/>
                  </a:ext>
                </a:extLst>
              </a:tr>
              <a:tr h="582981">
                <a:tc>
                  <a:txBody>
                    <a:bodyPr/>
                    <a:lstStyle/>
                    <a:p>
                      <a:r>
                        <a:rPr lang="en-IN" dirty="0">
                          <a:latin typeface="Times New Roman" panose="02020603050405020304" pitchFamily="18" charset="0"/>
                          <a:cs typeface="Times New Roman" panose="02020603050405020304" pitchFamily="18" charset="0"/>
                        </a:rPr>
                        <a:t>Machine Duty-Cycle Control Module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In Progress</a:t>
                      </a:r>
                      <a:endParaRPr lang="en-IN" dirty="0">
                        <a:latin typeface="Times New Roman" panose="02020603050405020304" pitchFamily="18" charset="0"/>
                        <a:cs typeface="Times New Roman" panose="02020603050405020304" pitchFamily="18" charset="0"/>
                      </a:endParaRPr>
                    </a:p>
                    <a:p>
                      <a:pPr algn="ct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52030715"/>
                  </a:ext>
                </a:extLst>
              </a:tr>
              <a:tr h="582981">
                <a:tc>
                  <a:txBody>
                    <a:bodyPr/>
                    <a:lstStyle/>
                    <a:p>
                      <a:r>
                        <a:rPr lang="en-IN" dirty="0">
                          <a:latin typeface="Times New Roman" panose="02020603050405020304" pitchFamily="18" charset="0"/>
                          <a:cs typeface="Times New Roman" panose="02020603050405020304" pitchFamily="18" charset="0"/>
                        </a:rPr>
                        <a:t>Event-Driven Communication Module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In Progress</a:t>
                      </a:r>
                      <a:endParaRPr lang="en-IN" dirty="0">
                        <a:latin typeface="Times New Roman" panose="02020603050405020304" pitchFamily="18" charset="0"/>
                        <a:cs typeface="Times New Roman" panose="02020603050405020304" pitchFamily="18" charset="0"/>
                      </a:endParaRPr>
                    </a:p>
                    <a:p>
                      <a:pPr algn="ct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11945268"/>
                  </a:ext>
                </a:extLst>
              </a:tr>
              <a:tr h="582981">
                <a:tc>
                  <a:txBody>
                    <a:bodyPr/>
                    <a:lstStyle/>
                    <a:p>
                      <a:r>
                        <a:rPr lang="en-US" dirty="0">
                          <a:latin typeface="Times New Roman" panose="02020603050405020304" pitchFamily="18" charset="0"/>
                          <a:cs typeface="Times New Roman" panose="02020603050405020304" pitchFamily="18" charset="0"/>
                        </a:rPr>
                        <a:t>Digital Twin Synchronization &amp; Evaluation Module</a:t>
                      </a:r>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In Progress</a:t>
                      </a:r>
                      <a:endParaRPr lang="en-IN" dirty="0">
                        <a:latin typeface="Times New Roman" panose="02020603050405020304" pitchFamily="18" charset="0"/>
                        <a:cs typeface="Times New Roman" panose="02020603050405020304" pitchFamily="18" charset="0"/>
                      </a:endParaRPr>
                    </a:p>
                    <a:p>
                      <a:pPr algn="ct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56657193"/>
                  </a:ext>
                </a:extLst>
              </a:tr>
            </a:tbl>
          </a:graphicData>
        </a:graphic>
      </p:graphicFrame>
    </p:spTree>
    <p:extLst>
      <p:ext uri="{BB962C8B-B14F-4D97-AF65-F5344CB8AC3E}">
        <p14:creationId xmlns:p14="http://schemas.microsoft.com/office/powerpoint/2010/main" val="1847371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55631B9-AD80-2610-2355-31356588BDDD}"/>
              </a:ext>
            </a:extLst>
          </p:cNvPr>
          <p:cNvSpPr>
            <a:spLocks noGrp="1"/>
          </p:cNvSpPr>
          <p:nvPr>
            <p:ph type="title"/>
          </p:nvPr>
        </p:nvSpPr>
        <p:spPr>
          <a:xfrm>
            <a:off x="92766" y="573156"/>
            <a:ext cx="12351026" cy="990600"/>
          </a:xfrm>
        </p:spPr>
        <p:txBody>
          <a:bodyPr>
            <a:noAutofit/>
          </a:bodyPr>
          <a:lstStyle/>
          <a:p>
            <a:r>
              <a:rPr lang="en-US" sz="3600" dirty="0"/>
              <a:t>IMPLEMENTATION EVIDENCE – SCREENSHOT RESULTS</a:t>
            </a:r>
            <a:endParaRPr lang="en-IN" sz="3600" dirty="0"/>
          </a:p>
        </p:txBody>
      </p:sp>
      <p:pic>
        <p:nvPicPr>
          <p:cNvPr id="6" name="Picture 5">
            <a:extLst>
              <a:ext uri="{FF2B5EF4-FFF2-40B4-BE49-F238E27FC236}">
                <a16:creationId xmlns:a16="http://schemas.microsoft.com/office/drawing/2014/main" id="{1E1867E8-A2DC-7C1D-7C53-E7B051677D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6580" y="1644226"/>
            <a:ext cx="7439660" cy="4959773"/>
          </a:xfrm>
          <a:prstGeom prst="rect">
            <a:avLst/>
          </a:prstGeom>
        </p:spPr>
      </p:pic>
    </p:spTree>
    <p:extLst>
      <p:ext uri="{BB962C8B-B14F-4D97-AF65-F5344CB8AC3E}">
        <p14:creationId xmlns:p14="http://schemas.microsoft.com/office/powerpoint/2010/main" val="3578124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86056FA-F979-96F9-6C15-13D068E52CB7}"/>
              </a:ext>
            </a:extLst>
          </p:cNvPr>
          <p:cNvSpPr>
            <a:spLocks noGrp="1"/>
          </p:cNvSpPr>
          <p:nvPr>
            <p:ph type="title"/>
          </p:nvPr>
        </p:nvSpPr>
        <p:spPr>
          <a:xfrm>
            <a:off x="609600" y="533400"/>
            <a:ext cx="10972800" cy="990600"/>
          </a:xfrm>
        </p:spPr>
        <p:txBody>
          <a:bodyPr/>
          <a:lstStyle/>
          <a:p>
            <a:r>
              <a:rPr lang="en-US" dirty="0"/>
              <a:t>TECHNOLOGY STACK</a:t>
            </a:r>
            <a:endParaRPr lang="en-IN" dirty="0"/>
          </a:p>
        </p:txBody>
      </p:sp>
      <p:sp>
        <p:nvSpPr>
          <p:cNvPr id="5" name="Content Placeholder 2">
            <a:extLst>
              <a:ext uri="{FF2B5EF4-FFF2-40B4-BE49-F238E27FC236}">
                <a16:creationId xmlns:a16="http://schemas.microsoft.com/office/drawing/2014/main" id="{6FFFD410-5D99-17D8-860F-BCE9EB11ADF0}"/>
              </a:ext>
            </a:extLst>
          </p:cNvPr>
          <p:cNvSpPr>
            <a:spLocks noGrp="1"/>
          </p:cNvSpPr>
          <p:nvPr>
            <p:ph idx="1"/>
          </p:nvPr>
        </p:nvSpPr>
        <p:spPr>
          <a:xfrm>
            <a:off x="609600" y="1310640"/>
            <a:ext cx="10972800" cy="5440680"/>
          </a:xfrm>
        </p:spPr>
        <p:txBody>
          <a:bodyPr>
            <a:noAutofit/>
          </a:bodyPr>
          <a:lstStyle/>
          <a:p>
            <a:pPr marL="0" indent="0">
              <a:buNone/>
            </a:pPr>
            <a:r>
              <a:rPr lang="en-IN" sz="1600" b="1" dirty="0">
                <a:latin typeface="Times New Roman" panose="02020603050405020304" pitchFamily="18" charset="0"/>
                <a:cs typeface="Times New Roman" panose="02020603050405020304" pitchFamily="18" charset="0"/>
              </a:rPr>
              <a:t>Hardware Layer</a:t>
            </a:r>
          </a:p>
          <a:p>
            <a:pPr>
              <a:buFont typeface="Wingdings" panose="05000000000000000000" pitchFamily="2" charset="2"/>
              <a:buChar char="Ø"/>
            </a:pPr>
            <a:r>
              <a:rPr lang="en-IN" sz="1600" b="1" dirty="0">
                <a:latin typeface="Times New Roman" panose="02020603050405020304" pitchFamily="18" charset="0"/>
                <a:cs typeface="Times New Roman" panose="02020603050405020304" pitchFamily="18" charset="0"/>
              </a:rPr>
              <a:t>ESP32</a:t>
            </a:r>
            <a:r>
              <a:rPr lang="en-IN" sz="1600" dirty="0">
                <a:latin typeface="Times New Roman" panose="02020603050405020304" pitchFamily="18" charset="0"/>
                <a:cs typeface="Times New Roman" panose="02020603050405020304" pitchFamily="18" charset="0"/>
              </a:rPr>
              <a:t> – Edge controller for local data processing and control</a:t>
            </a:r>
          </a:p>
          <a:p>
            <a:pPr>
              <a:buFont typeface="Wingdings" panose="05000000000000000000" pitchFamily="2" charset="2"/>
              <a:buChar char="Ø"/>
            </a:pPr>
            <a:r>
              <a:rPr lang="en-IN" sz="1600" b="1" dirty="0">
                <a:latin typeface="Times New Roman" panose="02020603050405020304" pitchFamily="18" charset="0"/>
                <a:cs typeface="Times New Roman" panose="02020603050405020304" pitchFamily="18" charset="0"/>
              </a:rPr>
              <a:t>Environmental Sensors (DHT / equivalent)</a:t>
            </a:r>
            <a:r>
              <a:rPr lang="en-IN" sz="1600" dirty="0">
                <a:latin typeface="Times New Roman" panose="02020603050405020304" pitchFamily="18" charset="0"/>
                <a:cs typeface="Times New Roman" panose="02020603050405020304" pitchFamily="18" charset="0"/>
              </a:rPr>
              <a:t> – Temperature &amp; humidity monitoring</a:t>
            </a:r>
          </a:p>
          <a:p>
            <a:pPr>
              <a:buFont typeface="Wingdings" panose="05000000000000000000" pitchFamily="2" charset="2"/>
              <a:buChar char="Ø"/>
            </a:pPr>
            <a:r>
              <a:rPr lang="en-IN" sz="1600" b="1" dirty="0">
                <a:latin typeface="Times New Roman" panose="02020603050405020304" pitchFamily="18" charset="0"/>
                <a:cs typeface="Times New Roman" panose="02020603050405020304" pitchFamily="18" charset="0"/>
              </a:rPr>
              <a:t>Occupancy Sensor (PIR)</a:t>
            </a:r>
            <a:r>
              <a:rPr lang="en-IN" sz="1600" dirty="0">
                <a:latin typeface="Times New Roman" panose="02020603050405020304" pitchFamily="18" charset="0"/>
                <a:cs typeface="Times New Roman" panose="02020603050405020304" pitchFamily="18" charset="0"/>
              </a:rPr>
              <a:t> – Zone activity detection</a:t>
            </a:r>
          </a:p>
          <a:p>
            <a:pPr>
              <a:buFont typeface="Wingdings" panose="05000000000000000000" pitchFamily="2" charset="2"/>
              <a:buChar char="Ø"/>
            </a:pPr>
            <a:r>
              <a:rPr lang="en-IN" sz="1600" b="1" dirty="0">
                <a:latin typeface="Times New Roman" panose="02020603050405020304" pitchFamily="18" charset="0"/>
                <a:cs typeface="Times New Roman" panose="02020603050405020304" pitchFamily="18" charset="0"/>
              </a:rPr>
              <a:t>Relay Module</a:t>
            </a:r>
            <a:r>
              <a:rPr lang="en-IN" sz="1600" dirty="0">
                <a:latin typeface="Times New Roman" panose="02020603050405020304" pitchFamily="18" charset="0"/>
                <a:cs typeface="Times New Roman" panose="02020603050405020304" pitchFamily="18" charset="0"/>
              </a:rPr>
              <a:t> – HVAC and machine control simulation</a:t>
            </a:r>
            <a:br>
              <a:rPr lang="en-IN" sz="1600" dirty="0">
                <a:latin typeface="Times New Roman" panose="02020603050405020304" pitchFamily="18" charset="0"/>
                <a:cs typeface="Times New Roman" panose="02020603050405020304" pitchFamily="18" charset="0"/>
              </a:rPr>
            </a:br>
            <a:endParaRPr lang="en-IN" sz="1600" dirty="0">
              <a:latin typeface="Times New Roman" panose="02020603050405020304" pitchFamily="18" charset="0"/>
              <a:cs typeface="Times New Roman" panose="02020603050405020304" pitchFamily="18" charset="0"/>
            </a:endParaRPr>
          </a:p>
          <a:p>
            <a:pPr marL="0" indent="0">
              <a:buNone/>
            </a:pPr>
            <a:r>
              <a:rPr lang="en-IN" sz="1600" b="1" dirty="0">
                <a:latin typeface="Times New Roman" panose="02020603050405020304" pitchFamily="18" charset="0"/>
                <a:cs typeface="Times New Roman" panose="02020603050405020304" pitchFamily="18" charset="0"/>
              </a:rPr>
              <a:t>Edge Processing Layer</a:t>
            </a:r>
          </a:p>
          <a:p>
            <a:pPr>
              <a:buFont typeface="Wingdings" panose="05000000000000000000" pitchFamily="2" charset="2"/>
              <a:buChar char="Ø"/>
            </a:pPr>
            <a:r>
              <a:rPr lang="en-IN" sz="1600" b="1" dirty="0">
                <a:latin typeface="Times New Roman" panose="02020603050405020304" pitchFamily="18" charset="0"/>
                <a:cs typeface="Times New Roman" panose="02020603050405020304" pitchFamily="18" charset="0"/>
              </a:rPr>
              <a:t>Embedded C / Arduino Framework</a:t>
            </a:r>
            <a:r>
              <a:rPr lang="en-IN" sz="1600" dirty="0">
                <a:latin typeface="Times New Roman" panose="02020603050405020304" pitchFamily="18" charset="0"/>
                <a:cs typeface="Times New Roman" panose="02020603050405020304" pitchFamily="18" charset="0"/>
              </a:rPr>
              <a:t> – Edge algorithm implementation</a:t>
            </a:r>
          </a:p>
          <a:p>
            <a:pPr>
              <a:buFont typeface="Wingdings" panose="05000000000000000000" pitchFamily="2" charset="2"/>
              <a:buChar char="Ø"/>
            </a:pPr>
            <a:r>
              <a:rPr lang="en-IN" sz="1600" b="1" dirty="0">
                <a:latin typeface="Times New Roman" panose="02020603050405020304" pitchFamily="18" charset="0"/>
                <a:cs typeface="Times New Roman" panose="02020603050405020304" pitchFamily="18" charset="0"/>
              </a:rPr>
              <a:t>Event-Driven Logic Engine</a:t>
            </a:r>
            <a:r>
              <a:rPr lang="en-IN" sz="1600" dirty="0">
                <a:latin typeface="Times New Roman" panose="02020603050405020304" pitchFamily="18" charset="0"/>
                <a:cs typeface="Times New Roman" panose="02020603050405020304" pitchFamily="18" charset="0"/>
              </a:rPr>
              <a:t> – Local optimization &amp; threshold handling</a:t>
            </a:r>
          </a:p>
          <a:p>
            <a:pPr>
              <a:buFont typeface="Wingdings" panose="05000000000000000000" pitchFamily="2" charset="2"/>
              <a:buChar char="Ø"/>
            </a:pPr>
            <a:r>
              <a:rPr lang="en-IN" sz="1600" b="1" dirty="0">
                <a:latin typeface="Times New Roman" panose="02020603050405020304" pitchFamily="18" charset="0"/>
                <a:cs typeface="Times New Roman" panose="02020603050405020304" pitchFamily="18" charset="0"/>
              </a:rPr>
              <a:t>Wi-Fi Communication Protocol (MQTT / HTTP)</a:t>
            </a:r>
            <a:r>
              <a:rPr lang="en-IN" sz="1600" dirty="0">
                <a:latin typeface="Times New Roman" panose="02020603050405020304" pitchFamily="18" charset="0"/>
                <a:cs typeface="Times New Roman" panose="02020603050405020304" pitchFamily="18" charset="0"/>
              </a:rPr>
              <a:t> – Conditional data transmission</a:t>
            </a:r>
            <a:br>
              <a:rPr lang="en-IN" sz="1600" dirty="0">
                <a:latin typeface="Times New Roman" panose="02020603050405020304" pitchFamily="18" charset="0"/>
                <a:cs typeface="Times New Roman" panose="02020603050405020304" pitchFamily="18" charset="0"/>
              </a:rPr>
            </a:br>
            <a:endParaRPr lang="en-IN" sz="1600" dirty="0">
              <a:latin typeface="Times New Roman" panose="02020603050405020304" pitchFamily="18" charset="0"/>
              <a:cs typeface="Times New Roman" panose="02020603050405020304" pitchFamily="18" charset="0"/>
            </a:endParaRPr>
          </a:p>
          <a:p>
            <a:pPr marL="0" indent="0">
              <a:buNone/>
            </a:pPr>
            <a:r>
              <a:rPr lang="en-IN" sz="1600" b="1" dirty="0">
                <a:latin typeface="Times New Roman" panose="02020603050405020304" pitchFamily="18" charset="0"/>
                <a:cs typeface="Times New Roman" panose="02020603050405020304" pitchFamily="18" charset="0"/>
              </a:rPr>
              <a:t>Digital Twin &amp; Visualization Layer</a:t>
            </a:r>
          </a:p>
          <a:p>
            <a:pPr>
              <a:buFont typeface="Wingdings" panose="05000000000000000000" pitchFamily="2" charset="2"/>
              <a:buChar char="Ø"/>
            </a:pPr>
            <a:r>
              <a:rPr lang="en-IN" sz="1600" b="1" dirty="0">
                <a:latin typeface="Times New Roman" panose="02020603050405020304" pitchFamily="18" charset="0"/>
                <a:cs typeface="Times New Roman" panose="02020603050405020304" pitchFamily="18" charset="0"/>
              </a:rPr>
              <a:t>Web-Based Dashboard / Application Interface</a:t>
            </a:r>
            <a:r>
              <a:rPr lang="en-IN" sz="1600" dirty="0">
                <a:latin typeface="Times New Roman" panose="02020603050405020304" pitchFamily="18" charset="0"/>
                <a:cs typeface="Times New Roman" panose="02020603050405020304" pitchFamily="18" charset="0"/>
              </a:rPr>
              <a:t> – Real-time system visualization</a:t>
            </a:r>
          </a:p>
          <a:p>
            <a:pPr>
              <a:buFont typeface="Wingdings" panose="05000000000000000000" pitchFamily="2" charset="2"/>
              <a:buChar char="Ø"/>
            </a:pPr>
            <a:r>
              <a:rPr lang="en-IN" sz="1600" b="1" dirty="0">
                <a:latin typeface="Times New Roman" panose="02020603050405020304" pitchFamily="18" charset="0"/>
                <a:cs typeface="Times New Roman" panose="02020603050405020304" pitchFamily="18" charset="0"/>
              </a:rPr>
              <a:t>Data Logging &amp; State Synchronization Module</a:t>
            </a:r>
            <a:r>
              <a:rPr lang="en-IN" sz="1600" dirty="0">
                <a:latin typeface="Times New Roman" panose="02020603050405020304" pitchFamily="18" charset="0"/>
                <a:cs typeface="Times New Roman" panose="02020603050405020304" pitchFamily="18" charset="0"/>
              </a:rPr>
              <a:t> – Edge-to-twin state updates</a:t>
            </a:r>
          </a:p>
          <a:p>
            <a:pPr>
              <a:buFont typeface="Wingdings" panose="05000000000000000000" pitchFamily="2" charset="2"/>
              <a:buChar char="Ø"/>
            </a:pPr>
            <a:r>
              <a:rPr lang="en-IN" sz="1600" b="1" dirty="0">
                <a:latin typeface="Times New Roman" panose="02020603050405020304" pitchFamily="18" charset="0"/>
                <a:cs typeface="Times New Roman" panose="02020603050405020304" pitchFamily="18" charset="0"/>
              </a:rPr>
              <a:t>Performance Monitoring Module</a:t>
            </a:r>
            <a:r>
              <a:rPr lang="en-IN" sz="1600" dirty="0">
                <a:latin typeface="Times New Roman" panose="02020603050405020304" pitchFamily="18" charset="0"/>
                <a:cs typeface="Times New Roman" panose="02020603050405020304" pitchFamily="18" charset="0"/>
              </a:rPr>
              <a:t> – Energy, latency &amp; communication metrics</a:t>
            </a:r>
            <a:br>
              <a:rPr lang="en-IN" sz="1600" dirty="0">
                <a:latin typeface="Times New Roman" panose="02020603050405020304" pitchFamily="18" charset="0"/>
                <a:cs typeface="Times New Roman" panose="02020603050405020304" pitchFamily="18" charset="0"/>
              </a:rPr>
            </a:br>
            <a:endParaRPr lang="en-IN" sz="1600" dirty="0">
              <a:latin typeface="Times New Roman" panose="02020603050405020304" pitchFamily="18" charset="0"/>
              <a:cs typeface="Times New Roman" panose="02020603050405020304" pitchFamily="18" charset="0"/>
            </a:endParaRPr>
          </a:p>
          <a:p>
            <a:pPr marL="0" indent="0">
              <a:buNone/>
            </a:pPr>
            <a:r>
              <a:rPr lang="en-IN" sz="1600" b="1" dirty="0">
                <a:latin typeface="Times New Roman" panose="02020603050405020304" pitchFamily="18" charset="0"/>
                <a:cs typeface="Times New Roman" panose="02020603050405020304" pitchFamily="18" charset="0"/>
              </a:rPr>
              <a:t>Experimental &amp; Evaluation Tools</a:t>
            </a:r>
          </a:p>
          <a:p>
            <a:pPr>
              <a:buFont typeface="Wingdings" panose="05000000000000000000" pitchFamily="2" charset="2"/>
              <a:buChar char="Ø"/>
            </a:pPr>
            <a:r>
              <a:rPr lang="en-IN" sz="1600" b="1" dirty="0">
                <a:latin typeface="Times New Roman" panose="02020603050405020304" pitchFamily="18" charset="0"/>
                <a:cs typeface="Times New Roman" panose="02020603050405020304" pitchFamily="18" charset="0"/>
              </a:rPr>
              <a:t>Simulation-Based Comparative Model</a:t>
            </a:r>
            <a:r>
              <a:rPr lang="en-IN" sz="1600" dirty="0">
                <a:latin typeface="Times New Roman" panose="02020603050405020304" pitchFamily="18" charset="0"/>
                <a:cs typeface="Times New Roman" panose="02020603050405020304" pitchFamily="18" charset="0"/>
              </a:rPr>
              <a:t> – Cloud-centric vs Edge-centric evaluation</a:t>
            </a:r>
          </a:p>
          <a:p>
            <a:pPr>
              <a:buFont typeface="Wingdings" panose="05000000000000000000" pitchFamily="2" charset="2"/>
              <a:buChar char="Ø"/>
            </a:pPr>
            <a:r>
              <a:rPr lang="en-IN" sz="1600" b="1" dirty="0">
                <a:latin typeface="Times New Roman" panose="02020603050405020304" pitchFamily="18" charset="0"/>
                <a:cs typeface="Times New Roman" panose="02020603050405020304" pitchFamily="18" charset="0"/>
              </a:rPr>
              <a:t>Performance Metrics Framework</a:t>
            </a:r>
            <a:r>
              <a:rPr lang="en-IN" sz="1600" dirty="0">
                <a:latin typeface="Times New Roman" panose="02020603050405020304" pitchFamily="18" charset="0"/>
                <a:cs typeface="Times New Roman" panose="02020603050405020304" pitchFamily="18" charset="0"/>
              </a:rPr>
              <a:t> – Energy consumption, latency, transmission volume analysis</a:t>
            </a:r>
          </a:p>
        </p:txBody>
      </p:sp>
    </p:spTree>
    <p:extLst>
      <p:ext uri="{BB962C8B-B14F-4D97-AF65-F5344CB8AC3E}">
        <p14:creationId xmlns:p14="http://schemas.microsoft.com/office/powerpoint/2010/main" val="2929348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4ADF358-4D80-4BBF-65A8-6418B7F295F6}"/>
              </a:ext>
            </a:extLst>
          </p:cNvPr>
          <p:cNvSpPr>
            <a:spLocks noGrp="1"/>
          </p:cNvSpPr>
          <p:nvPr>
            <p:ph type="title"/>
          </p:nvPr>
        </p:nvSpPr>
        <p:spPr>
          <a:xfrm>
            <a:off x="609600" y="533400"/>
            <a:ext cx="10972800" cy="990600"/>
          </a:xfrm>
        </p:spPr>
        <p:txBody>
          <a:bodyPr/>
          <a:lstStyle/>
          <a:p>
            <a:r>
              <a:rPr lang="en-US" dirty="0"/>
              <a:t>INTERIM RESULTS</a:t>
            </a:r>
            <a:endParaRPr lang="en-IN" dirty="0"/>
          </a:p>
        </p:txBody>
      </p:sp>
      <p:sp>
        <p:nvSpPr>
          <p:cNvPr id="6" name="Rectangle 1">
            <a:extLst>
              <a:ext uri="{FF2B5EF4-FFF2-40B4-BE49-F238E27FC236}">
                <a16:creationId xmlns:a16="http://schemas.microsoft.com/office/drawing/2014/main" id="{456EE314-F6B5-C3B7-D165-88EC7028C9CB}"/>
              </a:ext>
            </a:extLst>
          </p:cNvPr>
          <p:cNvSpPr>
            <a:spLocks noGrp="1" noChangeArrowheads="1"/>
          </p:cNvSpPr>
          <p:nvPr>
            <p:ph idx="1"/>
          </p:nvPr>
        </p:nvSpPr>
        <p:spPr bwMode="auto">
          <a:xfrm>
            <a:off x="478063" y="1385501"/>
            <a:ext cx="11104337"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Successful Sensor Integration</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All environmental and occupancy sensors were reliably interfaced with the edge controller for continuous monitoring.</a:t>
            </a:r>
          </a:p>
          <a:p>
            <a:pPr marR="0" lvl="0"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Consistent Data Sampling</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Periodic acquisition ensured stable and structured data flow suitable for real-time processing.</a:t>
            </a:r>
          </a:p>
          <a:p>
            <a:pPr marR="0" lvl="0"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Improved Data Stability</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Preprocessing reduced noise and minimized fluctuations in sensor readings.</a:t>
            </a:r>
          </a:p>
          <a:p>
            <a:pPr marR="0" lvl="0"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Reliable Decision Inputs</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Filtered and normalized data enhanced the accuracy of edge-level control decisions.</a:t>
            </a:r>
          </a:p>
        </p:txBody>
      </p:sp>
    </p:spTree>
    <p:extLst>
      <p:ext uri="{BB962C8B-B14F-4D97-AF65-F5344CB8AC3E}">
        <p14:creationId xmlns:p14="http://schemas.microsoft.com/office/powerpoint/2010/main" val="2571092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1F774-0554-4222-8448-714473457316}"/>
              </a:ext>
            </a:extLst>
          </p:cNvPr>
          <p:cNvSpPr>
            <a:spLocks noGrp="1"/>
          </p:cNvSpPr>
          <p:nvPr>
            <p:ph type="title"/>
          </p:nvPr>
        </p:nvSpPr>
        <p:spPr>
          <a:xfrm>
            <a:off x="609599" y="533400"/>
            <a:ext cx="11171583" cy="990600"/>
          </a:xfrm>
        </p:spPr>
        <p:txBody>
          <a:bodyPr>
            <a:normAutofit/>
          </a:bodyPr>
          <a:lstStyle/>
          <a:p>
            <a:r>
              <a:rPr lang="en-US" sz="3200" dirty="0"/>
              <a:t>COMPLETE IMPLEMENTATION – FULLY WORKING MODEL</a:t>
            </a:r>
            <a:endParaRPr lang="en-IN" sz="3200" dirty="0"/>
          </a:p>
        </p:txBody>
      </p:sp>
      <p:pic>
        <p:nvPicPr>
          <p:cNvPr id="5" name="Picture 4">
            <a:extLst>
              <a:ext uri="{FF2B5EF4-FFF2-40B4-BE49-F238E27FC236}">
                <a16:creationId xmlns:a16="http://schemas.microsoft.com/office/drawing/2014/main" id="{C0707EF3-29B5-B697-0E16-C8CDABE368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1522" y="1705043"/>
            <a:ext cx="3638550" cy="4851400"/>
          </a:xfrm>
          <a:prstGeom prst="rect">
            <a:avLst/>
          </a:prstGeom>
        </p:spPr>
      </p:pic>
      <p:pic>
        <p:nvPicPr>
          <p:cNvPr id="7" name="Picture 6">
            <a:extLst>
              <a:ext uri="{FF2B5EF4-FFF2-40B4-BE49-F238E27FC236}">
                <a16:creationId xmlns:a16="http://schemas.microsoft.com/office/drawing/2014/main" id="{F7A7F879-AD14-26EE-9D6D-DC3C78F160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1720" y="2092798"/>
            <a:ext cx="5408578" cy="4056434"/>
          </a:xfrm>
          <a:prstGeom prst="rect">
            <a:avLst/>
          </a:prstGeom>
        </p:spPr>
      </p:pic>
    </p:spTree>
    <p:extLst>
      <p:ext uri="{BB962C8B-B14F-4D97-AF65-F5344CB8AC3E}">
        <p14:creationId xmlns:p14="http://schemas.microsoft.com/office/powerpoint/2010/main" val="28273638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36580-0D63-E098-BB3A-63C1C8DDA3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2EB597-5B1B-8E85-AC95-2661E6EDFF1A}"/>
              </a:ext>
            </a:extLst>
          </p:cNvPr>
          <p:cNvSpPr>
            <a:spLocks noGrp="1"/>
          </p:cNvSpPr>
          <p:nvPr>
            <p:ph type="title"/>
          </p:nvPr>
        </p:nvSpPr>
        <p:spPr>
          <a:xfrm>
            <a:off x="609599" y="533400"/>
            <a:ext cx="11171583" cy="990600"/>
          </a:xfrm>
        </p:spPr>
        <p:txBody>
          <a:bodyPr>
            <a:normAutofit/>
          </a:bodyPr>
          <a:lstStyle/>
          <a:p>
            <a:r>
              <a:rPr lang="en-US" sz="3200" dirty="0"/>
              <a:t>COMPLETE IMPLEMENTATION – WORKFLOW</a:t>
            </a:r>
            <a:endParaRPr lang="en-IN" sz="3200" dirty="0"/>
          </a:p>
        </p:txBody>
      </p:sp>
      <p:pic>
        <p:nvPicPr>
          <p:cNvPr id="4" name="Picture 3">
            <a:extLst>
              <a:ext uri="{FF2B5EF4-FFF2-40B4-BE49-F238E27FC236}">
                <a16:creationId xmlns:a16="http://schemas.microsoft.com/office/drawing/2014/main" id="{B6F947DE-4F58-B2D2-A2B1-45B2766D0226}"/>
              </a:ext>
            </a:extLst>
          </p:cNvPr>
          <p:cNvPicPr>
            <a:picLocks noChangeAspect="1"/>
          </p:cNvPicPr>
          <p:nvPr/>
        </p:nvPicPr>
        <p:blipFill>
          <a:blip r:embed="rId2"/>
          <a:stretch>
            <a:fillRect/>
          </a:stretch>
        </p:blipFill>
        <p:spPr>
          <a:xfrm>
            <a:off x="3848910" y="1366735"/>
            <a:ext cx="4108316" cy="5491265"/>
          </a:xfrm>
          <a:prstGeom prst="rect">
            <a:avLst/>
          </a:prstGeom>
        </p:spPr>
      </p:pic>
    </p:spTree>
    <p:extLst>
      <p:ext uri="{BB962C8B-B14F-4D97-AF65-F5344CB8AC3E}">
        <p14:creationId xmlns:p14="http://schemas.microsoft.com/office/powerpoint/2010/main" val="3841698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BD420-74AD-CCD4-4087-24AF091E87AA}"/>
              </a:ext>
            </a:extLst>
          </p:cNvPr>
          <p:cNvSpPr>
            <a:spLocks noGrp="1"/>
          </p:cNvSpPr>
          <p:nvPr>
            <p:ph type="title"/>
          </p:nvPr>
        </p:nvSpPr>
        <p:spPr>
          <a:xfrm>
            <a:off x="609600" y="679174"/>
            <a:ext cx="10972800" cy="990600"/>
          </a:xfrm>
        </p:spPr>
        <p:txBody>
          <a:bodyPr>
            <a:normAutofit/>
          </a:bodyPr>
          <a:lstStyle/>
          <a:p>
            <a:pPr algn="ctr"/>
            <a:r>
              <a:rPr lang="en-US" sz="3600" b="1" dirty="0">
                <a:solidFill>
                  <a:schemeClr val="tx1"/>
                </a:solidFill>
                <a:latin typeface="Times New Roman" panose="02020603050405020304" pitchFamily="18" charset="0"/>
                <a:cs typeface="Times New Roman" panose="02020603050405020304" pitchFamily="18" charset="0"/>
              </a:rPr>
              <a:t>CONTENTS</a:t>
            </a:r>
            <a:endParaRPr lang="en-US" sz="36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4EA1E53-8664-9786-1D07-5453C02C9509}"/>
              </a:ext>
            </a:extLst>
          </p:cNvPr>
          <p:cNvSpPr txBox="1"/>
          <p:nvPr/>
        </p:nvSpPr>
        <p:spPr>
          <a:xfrm>
            <a:off x="2007704" y="2120348"/>
            <a:ext cx="8362122" cy="3970318"/>
          </a:xfrm>
          <a:prstGeom prst="rect">
            <a:avLst/>
          </a:prstGeom>
          <a:noFill/>
        </p:spPr>
        <p:txBody>
          <a:bodyPr wrap="square" rtlCol="0">
            <a:spAutoFit/>
          </a:bodyPr>
          <a:lstStyle/>
          <a:p>
            <a:pPr marL="342900" indent="-342900">
              <a:buFont typeface="Arial" panose="020B0604020202020204" pitchFamily="34" charset="0"/>
              <a:buChar char="•"/>
            </a:pPr>
            <a:r>
              <a:rPr lang="en-IN" sz="2800" b="1" dirty="0">
                <a:latin typeface="Times New Roman" panose="02020603050405020304" pitchFamily="18" charset="0"/>
                <a:cs typeface="Times New Roman" panose="02020603050405020304" pitchFamily="18" charset="0"/>
              </a:rPr>
              <a:t>Project Title &amp; Abstract</a:t>
            </a:r>
          </a:p>
          <a:p>
            <a:pPr marL="342900" indent="-342900">
              <a:buFont typeface="Arial" panose="020B0604020202020204" pitchFamily="34" charset="0"/>
              <a:buChar char="•"/>
            </a:pPr>
            <a:r>
              <a:rPr lang="en-US" sz="2800" b="1" kern="100" dirty="0">
                <a:latin typeface="Times New Roman" panose="02020603050405020304" pitchFamily="18" charset="0"/>
                <a:ea typeface="Calibri" panose="020F0502020204030204" pitchFamily="34" charset="0"/>
                <a:cs typeface="Times New Roman" panose="02020603050405020304" pitchFamily="18" charset="0"/>
              </a:rPr>
              <a:t>Introduction</a:t>
            </a:r>
          </a:p>
          <a:p>
            <a:pPr marL="342900" indent="-342900">
              <a:buFont typeface="Arial" panose="020B0604020202020204" pitchFamily="34" charset="0"/>
              <a:buChar char="•"/>
            </a:pPr>
            <a:r>
              <a:rPr lang="en-IN" sz="2800" b="1" dirty="0">
                <a:effectLst/>
                <a:latin typeface="Times New Roman" panose="02020603050405020304" pitchFamily="18" charset="0"/>
                <a:ea typeface="Calibri" panose="020F0502020204030204" pitchFamily="34" charset="0"/>
                <a:cs typeface="Times New Roman" panose="02020603050405020304" pitchFamily="18" charset="0"/>
              </a:rPr>
              <a:t>Literature Review Document</a:t>
            </a:r>
          </a:p>
          <a:p>
            <a:pPr marL="342900" indent="-342900">
              <a:buFont typeface="Arial" panose="020B0604020202020204" pitchFamily="34" charset="0"/>
              <a:buChar char="•"/>
            </a:pPr>
            <a:r>
              <a:rPr lang="en-IN" sz="2800" b="1" dirty="0">
                <a:latin typeface="Times New Roman" panose="02020603050405020304" pitchFamily="18" charset="0"/>
                <a:ea typeface="Calibri" panose="020F0502020204030204" pitchFamily="34" charset="0"/>
                <a:cs typeface="Times New Roman" panose="02020603050405020304" pitchFamily="18" charset="0"/>
              </a:rPr>
              <a:t>Proposed Solution</a:t>
            </a:r>
          </a:p>
          <a:p>
            <a:pPr marL="342900" indent="-342900">
              <a:buFont typeface="Arial" panose="020B0604020202020204" pitchFamily="34" charset="0"/>
              <a:buChar char="•"/>
            </a:pPr>
            <a:r>
              <a:rPr lang="en-IN" sz="2800" b="1" dirty="0">
                <a:latin typeface="Times New Roman" panose="02020603050405020304" pitchFamily="18" charset="0"/>
                <a:ea typeface="Calibri" panose="020F0502020204030204" pitchFamily="34" charset="0"/>
                <a:cs typeface="Times New Roman" panose="02020603050405020304" pitchFamily="18" charset="0"/>
              </a:rPr>
              <a:t>Detailed Methodology</a:t>
            </a:r>
          </a:p>
          <a:p>
            <a:pPr marL="342900" indent="-342900">
              <a:buFont typeface="Arial" panose="020B0604020202020204" pitchFamily="34" charset="0"/>
              <a:buChar char="•"/>
            </a:pPr>
            <a:r>
              <a:rPr lang="en-IN" sz="2800" b="1" dirty="0">
                <a:latin typeface="Times New Roman" panose="02020603050405020304" pitchFamily="18" charset="0"/>
                <a:ea typeface="Calibri" panose="020F0502020204030204" pitchFamily="34" charset="0"/>
                <a:cs typeface="Times New Roman" panose="02020603050405020304" pitchFamily="18" charset="0"/>
              </a:rPr>
              <a:t>Implementation Evidence</a:t>
            </a:r>
          </a:p>
          <a:p>
            <a:pPr marL="342900" indent="-342900">
              <a:buFont typeface="Arial" panose="020B0604020202020204" pitchFamily="34" charset="0"/>
              <a:buChar char="•"/>
            </a:pPr>
            <a:r>
              <a:rPr lang="en-IN" sz="2800" b="1" dirty="0">
                <a:latin typeface="Times New Roman" panose="02020603050405020304" pitchFamily="18" charset="0"/>
                <a:ea typeface="Calibri" panose="020F0502020204030204" pitchFamily="34" charset="0"/>
                <a:cs typeface="Times New Roman" panose="02020603050405020304" pitchFamily="18" charset="0"/>
              </a:rPr>
              <a:t>Technology Stack</a:t>
            </a:r>
          </a:p>
          <a:p>
            <a:pPr marL="342900" indent="-342900">
              <a:buFont typeface="Arial" panose="020B0604020202020204" pitchFamily="34" charset="0"/>
              <a:buChar char="•"/>
            </a:pPr>
            <a:r>
              <a:rPr lang="en-IN" sz="2800" b="1" dirty="0">
                <a:latin typeface="Times New Roman" panose="02020603050405020304" pitchFamily="18" charset="0"/>
                <a:ea typeface="Calibri" panose="020F0502020204030204" pitchFamily="34" charset="0"/>
                <a:cs typeface="Times New Roman" panose="02020603050405020304" pitchFamily="18" charset="0"/>
              </a:rPr>
              <a:t>Interim Results</a:t>
            </a:r>
          </a:p>
          <a:p>
            <a:pPr marL="342900" indent="-342900">
              <a:buFont typeface="Arial" panose="020B0604020202020204" pitchFamily="34" charset="0"/>
              <a:buChar char="•"/>
            </a:pPr>
            <a:endParaRPr lang="en-IN" sz="2800" b="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702880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7CDFB-43E5-CC34-DEF0-02968A80C3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31DA30-80EB-48C1-5032-1341FEDBA351}"/>
              </a:ext>
            </a:extLst>
          </p:cNvPr>
          <p:cNvSpPr>
            <a:spLocks noGrp="1"/>
          </p:cNvSpPr>
          <p:nvPr>
            <p:ph type="title"/>
          </p:nvPr>
        </p:nvSpPr>
        <p:spPr>
          <a:xfrm>
            <a:off x="609599" y="533400"/>
            <a:ext cx="11171583" cy="990600"/>
          </a:xfrm>
        </p:spPr>
        <p:txBody>
          <a:bodyPr>
            <a:normAutofit/>
          </a:bodyPr>
          <a:lstStyle/>
          <a:p>
            <a:r>
              <a:rPr lang="en-US" sz="3200" dirty="0"/>
              <a:t>DISCUSSIONS</a:t>
            </a:r>
            <a:endParaRPr lang="en-IN" sz="3200" dirty="0"/>
          </a:p>
        </p:txBody>
      </p:sp>
      <p:sp>
        <p:nvSpPr>
          <p:cNvPr id="5" name="TextBox 4">
            <a:extLst>
              <a:ext uri="{FF2B5EF4-FFF2-40B4-BE49-F238E27FC236}">
                <a16:creationId xmlns:a16="http://schemas.microsoft.com/office/drawing/2014/main" id="{E051F754-78E9-F2F7-F562-0081C396E266}"/>
              </a:ext>
            </a:extLst>
          </p:cNvPr>
          <p:cNvSpPr txBox="1"/>
          <p:nvPr/>
        </p:nvSpPr>
        <p:spPr>
          <a:xfrm>
            <a:off x="848737" y="1645810"/>
            <a:ext cx="10552079" cy="4196020"/>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dirty="0"/>
              <a:t>The experimental results confirm that relocating intelligence to the edge significantly improves real-time responsiveness and reduces system dependency on cloud infrastructure.</a:t>
            </a:r>
          </a:p>
          <a:p>
            <a:pPr marL="285750" indent="-285750" algn="just">
              <a:lnSpc>
                <a:spcPct val="150000"/>
              </a:lnSpc>
              <a:buFont typeface="Arial" panose="020B0604020202020204" pitchFamily="34" charset="0"/>
              <a:buChar char="•"/>
            </a:pPr>
            <a:r>
              <a:rPr lang="en-US" dirty="0"/>
              <a:t>Event-driven communication proved highly effective in minimizing unnecessary data transmission, directly contributing to energy efficiency and reduced network load.</a:t>
            </a:r>
          </a:p>
          <a:p>
            <a:pPr marL="285750" indent="-285750" algn="just">
              <a:lnSpc>
                <a:spcPct val="150000"/>
              </a:lnSpc>
              <a:buFont typeface="Arial" panose="020B0604020202020204" pitchFamily="34" charset="0"/>
              <a:buChar char="•"/>
            </a:pPr>
            <a:r>
              <a:rPr lang="en-US" dirty="0"/>
              <a:t>Adaptive HVAC and duty-cycle optimization demonstrated stable control behavior, reducing actuator oscillations compared to cloud-centric models.</a:t>
            </a:r>
          </a:p>
          <a:p>
            <a:pPr marL="285750" indent="-285750" algn="just">
              <a:lnSpc>
                <a:spcPct val="150000"/>
              </a:lnSpc>
              <a:buFont typeface="Arial" panose="020B0604020202020204" pitchFamily="34" charset="0"/>
              <a:buChar char="•"/>
            </a:pPr>
            <a:r>
              <a:rPr lang="en-US" dirty="0"/>
              <a:t>The digital twin enhanced transparency and monitoring capabilities, enabling clear visualization of edge-level decisions without interfering with control logic.</a:t>
            </a:r>
          </a:p>
          <a:p>
            <a:pPr marL="285750" indent="-285750" algn="just">
              <a:lnSpc>
                <a:spcPct val="150000"/>
              </a:lnSpc>
              <a:buFont typeface="Arial" panose="020B0604020202020204" pitchFamily="34" charset="0"/>
              <a:buChar char="•"/>
            </a:pPr>
            <a:r>
              <a:rPr lang="en-US" dirty="0"/>
              <a:t>The study validates that edge-centric architectures are more suitable for time-sensitive and energy-aware industrial automation environments.</a:t>
            </a:r>
            <a:endParaRPr lang="en-IN" dirty="0"/>
          </a:p>
        </p:txBody>
      </p:sp>
    </p:spTree>
    <p:extLst>
      <p:ext uri="{BB962C8B-B14F-4D97-AF65-F5344CB8AC3E}">
        <p14:creationId xmlns:p14="http://schemas.microsoft.com/office/powerpoint/2010/main" val="316670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336" y="416050"/>
            <a:ext cx="11836550" cy="990600"/>
          </a:xfrm>
        </p:spPr>
        <p:txBody>
          <a:bodyPr>
            <a:normAutofit/>
          </a:bodyPr>
          <a:lstStyle/>
          <a:p>
            <a:r>
              <a:rPr lang="en-US" sz="3200" dirty="0"/>
              <a:t>RESULT &amp; ANALYSIS – QUANTITATIVE RESULTS</a:t>
            </a:r>
            <a:endParaRPr lang="en-US" sz="3200" b="1" kern="100" dirty="0">
              <a:latin typeface="Arial HEADINGS"/>
              <a:ea typeface="Calibri" panose="020F0502020204030204" pitchFamily="34" charset="0"/>
              <a:cs typeface="Times New Roman" panose="02020603050405020304" pitchFamily="18" charset="0"/>
            </a:endParaRPr>
          </a:p>
        </p:txBody>
      </p:sp>
      <p:sp>
        <p:nvSpPr>
          <p:cNvPr id="4" name="TextBox 3"/>
          <p:cNvSpPr txBox="1"/>
          <p:nvPr/>
        </p:nvSpPr>
        <p:spPr>
          <a:xfrm>
            <a:off x="636104" y="1777711"/>
            <a:ext cx="11118574" cy="498663"/>
          </a:xfrm>
          <a:prstGeom prst="rect">
            <a:avLst/>
          </a:prstGeom>
          <a:noFill/>
        </p:spPr>
        <p:txBody>
          <a:bodyPr wrap="square" rtlCol="0">
            <a:spAutoFit/>
          </a:bodyPr>
          <a:lstStyle/>
          <a:p>
            <a:pPr algn="just">
              <a:lnSpc>
                <a:spcPct val="150000"/>
              </a:lnSpc>
            </a:pPr>
            <a:endParaRPr lang="en-US"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C96FA3C-104F-4F53-BFD8-5F3A799A183B}"/>
              </a:ext>
            </a:extLst>
          </p:cNvPr>
          <p:cNvSpPr txBox="1"/>
          <p:nvPr/>
        </p:nvSpPr>
        <p:spPr>
          <a:xfrm>
            <a:off x="636104" y="1326639"/>
            <a:ext cx="10601739" cy="3730317"/>
          </a:xfrm>
          <a:prstGeom prst="rect">
            <a:avLst/>
          </a:prstGeom>
          <a:noFill/>
        </p:spPr>
        <p:txBody>
          <a:bodyPr wrap="square" rtlCol="0">
            <a:spAutoFit/>
          </a:bodyPr>
          <a:lstStyle/>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Energy Efficiency: Edge-centric control reduced actuator ON-time by approximately 35% compared to cloud-centric architecture, minimizing unnecessary HVAC and machine operation.</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Communication Reduction: Event-driven transmission decreased data messages by nearly 75%, significantly lowering network overhead and communication energy usage.</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Latency Improvement: Localized edge decision-making reduced average response time from cloud round-trip delays (~850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near-instant execution (~120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Operational Stability: Edge-based threshold logic reduced unnecessary toggling and improved control stability under dynamic environmental conditions.</a:t>
            </a:r>
          </a:p>
        </p:txBody>
      </p:sp>
    </p:spTree>
    <p:extLst>
      <p:ext uri="{BB962C8B-B14F-4D97-AF65-F5344CB8AC3E}">
        <p14:creationId xmlns:p14="http://schemas.microsoft.com/office/powerpoint/2010/main" val="10584047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36" y="416050"/>
            <a:ext cx="12181264" cy="990600"/>
          </a:xfrm>
        </p:spPr>
        <p:txBody>
          <a:bodyPr>
            <a:noAutofit/>
          </a:bodyPr>
          <a:lstStyle/>
          <a:p>
            <a:r>
              <a:rPr lang="en-US" sz="3200" dirty="0"/>
              <a:t>RESULT &amp; ANALYSIS – COMPARISION WITH EXISTING METHODS</a:t>
            </a:r>
            <a:endParaRPr lang="en-US" sz="3200" b="1" kern="100" dirty="0">
              <a:latin typeface="Arial HEADINGS"/>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F9BBF989-EC6C-45C0-BD5A-28AE2A6D805A}"/>
              </a:ext>
            </a:extLst>
          </p:cNvPr>
          <p:cNvSpPr txBox="1"/>
          <p:nvPr/>
        </p:nvSpPr>
        <p:spPr>
          <a:xfrm>
            <a:off x="642027" y="1406650"/>
            <a:ext cx="10817156" cy="5115311"/>
          </a:xfrm>
          <a:prstGeom prst="rect">
            <a:avLst/>
          </a:prstGeom>
          <a:noFill/>
        </p:spPr>
        <p:txBody>
          <a:bodyPr wrap="square" rtlCol="0">
            <a:spAutoFit/>
          </a:bodyPr>
          <a:lstStyle/>
          <a:p>
            <a:pPr marL="342900" marR="0" lvl="0" indent="-3429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Architecture Efficiency: Unlike cloud-centric systems relying on continuous data transmission, the proposed edge-centric model performs localized processing, reducing dependency on centralized servers.</a:t>
            </a:r>
          </a:p>
          <a:p>
            <a:pPr marL="342900" marR="0" lvl="0" indent="-3429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Energy Consumption: Edge-based optimization achieved approximately 30–35% reduction in operational energy compared to traditional cloud-driven control mechanisms.</a:t>
            </a:r>
          </a:p>
          <a:p>
            <a:pPr marL="342900" marR="0" lvl="0" indent="-3429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Communication Overhead: Event-driven communication reduced data transmission volume by nearly 70–75%, addressing network congestion seen in existing approaches.</a:t>
            </a:r>
          </a:p>
          <a:p>
            <a:pPr marL="342900" marR="0" lvl="0" indent="-3429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Response Latency: Local decision execution significantly outperformed cloud-based processing, reducing response delay by more than 80%.System Resilience: The proposed framework maintains control functionality even during network instability, unlike conventional cloud-dependent architectures.</a:t>
            </a:r>
          </a:p>
        </p:txBody>
      </p:sp>
    </p:spTree>
    <p:extLst>
      <p:ext uri="{BB962C8B-B14F-4D97-AF65-F5344CB8AC3E}">
        <p14:creationId xmlns:p14="http://schemas.microsoft.com/office/powerpoint/2010/main" val="34543664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434460"/>
            <a:ext cx="11252200" cy="990600"/>
          </a:xfrm>
        </p:spPr>
        <p:txBody>
          <a:bodyPr>
            <a:normAutofit/>
          </a:bodyPr>
          <a:lstStyle/>
          <a:p>
            <a:r>
              <a:rPr lang="en-US" sz="3200" dirty="0"/>
              <a:t>CONCLUSION</a:t>
            </a:r>
            <a:endParaRPr lang="en-IN" sz="3200" dirty="0"/>
          </a:p>
        </p:txBody>
      </p:sp>
      <p:sp>
        <p:nvSpPr>
          <p:cNvPr id="3" name="TextBox 2"/>
          <p:cNvSpPr txBox="1"/>
          <p:nvPr/>
        </p:nvSpPr>
        <p:spPr>
          <a:xfrm>
            <a:off x="609600" y="1565844"/>
            <a:ext cx="10972800" cy="478401"/>
          </a:xfrm>
          <a:prstGeom prst="rect">
            <a:avLst/>
          </a:prstGeom>
          <a:noFill/>
        </p:spPr>
        <p:txBody>
          <a:bodyPr wrap="square" rtlCol="0">
            <a:spAutoFit/>
          </a:bodyPr>
          <a:lstStyle/>
          <a:p>
            <a:pPr algn="just">
              <a:lnSpc>
                <a:spcPct val="150000"/>
              </a:lnSpc>
            </a:pPr>
            <a:endParaRPr lang="en-IN" sz="1900" dirty="0">
              <a:latin typeface="Times New Roman" panose="02020603050405020304" pitchFamily="18" charset="0"/>
              <a:cs typeface="Times New Roman" panose="02020603050405020304" pitchFamily="18" charset="0"/>
            </a:endParaRPr>
          </a:p>
        </p:txBody>
      </p:sp>
      <p:sp>
        <p:nvSpPr>
          <p:cNvPr id="8" name="Rectangle 5">
            <a:extLst>
              <a:ext uri="{FF2B5EF4-FFF2-40B4-BE49-F238E27FC236}">
                <a16:creationId xmlns:a16="http://schemas.microsoft.com/office/drawing/2014/main" id="{F73A47DA-570B-45E0-8EA4-FD8AF4FB95B1}"/>
              </a:ext>
            </a:extLst>
          </p:cNvPr>
          <p:cNvSpPr>
            <a:spLocks noChangeArrowheads="1"/>
          </p:cNvSpPr>
          <p:nvPr/>
        </p:nvSpPr>
        <p:spPr bwMode="auto">
          <a:xfrm>
            <a:off x="965200" y="1760326"/>
            <a:ext cx="97028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46D87BE7-AA91-4871-9510-72E40ED5884A}"/>
              </a:ext>
            </a:extLst>
          </p:cNvPr>
          <p:cNvSpPr>
            <a:spLocks noChangeArrowheads="1"/>
          </p:cNvSpPr>
          <p:nvPr/>
        </p:nvSpPr>
        <p:spPr bwMode="auto">
          <a:xfrm>
            <a:off x="505791" y="1425060"/>
            <a:ext cx="11076609" cy="3268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50000"/>
              </a:lnSpc>
              <a:spcBef>
                <a:spcPct val="0"/>
              </a:spcBef>
              <a:spcAft>
                <a:spcPct val="0"/>
              </a:spcAft>
              <a:buClrTx/>
              <a:buSzTx/>
              <a:tabLst/>
            </a:pPr>
            <a:r>
              <a:rPr lang="en-US" sz="2000" dirty="0">
                <a:latin typeface="Times New Roman" panose="02020603050405020304" pitchFamily="18" charset="0"/>
                <a:cs typeface="Times New Roman" panose="02020603050405020304" pitchFamily="18" charset="0"/>
              </a:rPr>
              <a:t>The proposed edge-centric industrial automation framework successfully demonstrates that localized intelligence significantly enhances system efficiency and responsiveness. By integrating adaptive HVAC optimization, machine duty-cycle control, and event-driven communication, the system reduces energy consumption and network overhead compared to traditional cloud-centric architectures. The incorporation of a digital twin improves real-time observability without compromising edge autonomy. Experimental results validate that edge-based decision-making offers a scalable, reliable, and energy-efficient foundation for next-generation sustainable industrial automation systems.</a:t>
            </a: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7" name="AutoShape 5" descr="Overwhelmed Student PNG Transparent Images Free Download | Vector Files |  Pngtree">
            <a:extLst>
              <a:ext uri="{FF2B5EF4-FFF2-40B4-BE49-F238E27FC236}">
                <a16:creationId xmlns:a16="http://schemas.microsoft.com/office/drawing/2014/main" id="{B67DBABF-E4E3-4544-A699-70075EA229DC}"/>
              </a:ext>
            </a:extLst>
          </p:cNvPr>
          <p:cNvSpPr>
            <a:spLocks noChangeAspect="1" noChangeArrowheads="1"/>
          </p:cNvSpPr>
          <p:nvPr/>
        </p:nvSpPr>
        <p:spPr bwMode="auto">
          <a:xfrm>
            <a:off x="5943600" y="3276600"/>
            <a:ext cx="2578100" cy="25781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0985698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BD395-A5BE-40DA-920F-337DD69550A6}"/>
              </a:ext>
            </a:extLst>
          </p:cNvPr>
          <p:cNvSpPr>
            <a:spLocks noGrp="1"/>
          </p:cNvSpPr>
          <p:nvPr>
            <p:ph type="title"/>
          </p:nvPr>
        </p:nvSpPr>
        <p:spPr/>
        <p:txBody>
          <a:bodyPr>
            <a:normAutofit/>
          </a:bodyPr>
          <a:lstStyle/>
          <a:p>
            <a:r>
              <a:rPr lang="en-US" sz="3200" dirty="0"/>
              <a:t>CONCLUSION – ACHIEVEMENTS &amp; KEY CONTRIBUTIONS</a:t>
            </a:r>
            <a:endParaRPr lang="en-IN" sz="3200" dirty="0"/>
          </a:p>
        </p:txBody>
      </p:sp>
      <p:sp>
        <p:nvSpPr>
          <p:cNvPr id="3" name="Content Placeholder 2">
            <a:extLst>
              <a:ext uri="{FF2B5EF4-FFF2-40B4-BE49-F238E27FC236}">
                <a16:creationId xmlns:a16="http://schemas.microsoft.com/office/drawing/2014/main" id="{935258AD-A55D-4F05-AF57-0B614B8B958A}"/>
              </a:ext>
            </a:extLst>
          </p:cNvPr>
          <p:cNvSpPr>
            <a:spLocks noGrp="1"/>
          </p:cNvSpPr>
          <p:nvPr>
            <p:ph idx="1"/>
          </p:nvPr>
        </p:nvSpPr>
        <p:spPr>
          <a:xfrm>
            <a:off x="609600" y="1484243"/>
            <a:ext cx="10972800" cy="4724400"/>
          </a:xfrm>
        </p:spPr>
        <p:txBody>
          <a:bodyPr>
            <a:noAutofit/>
          </a:bodyPr>
          <a:lstStyle/>
          <a:p>
            <a:pPr marL="0" indent="0" algn="just">
              <a:lnSpc>
                <a:spcPct val="150000"/>
              </a:lnSpc>
              <a:buNone/>
            </a:pPr>
            <a:r>
              <a:rPr lang="en-US" sz="2000" dirty="0">
                <a:latin typeface="Times New Roman" panose="02020603050405020304" pitchFamily="18" charset="0"/>
                <a:cs typeface="Times New Roman" panose="02020603050405020304" pitchFamily="18" charset="0"/>
              </a:rPr>
              <a:t>Designed and implemented a fully functional edge-centric industrial IoT architecture with localized sensing, processing, and control.</a:t>
            </a:r>
          </a:p>
          <a:p>
            <a:pPr marL="0" indent="0" algn="just">
              <a:lnSpc>
                <a:spcPct val="150000"/>
              </a:lnSpc>
              <a:buNone/>
            </a:pPr>
            <a:r>
              <a:rPr lang="en-US" sz="2000" dirty="0">
                <a:latin typeface="Times New Roman" panose="02020603050405020304" pitchFamily="18" charset="0"/>
                <a:cs typeface="Times New Roman" panose="02020603050405020304" pitchFamily="18" charset="0"/>
              </a:rPr>
              <a:t>Developed an adaptive optimization framework incorporating HVAC regulation, machine duty-cycle control, and activity-aware zone management.</a:t>
            </a:r>
          </a:p>
          <a:p>
            <a:pPr marL="0" indent="0" algn="just">
              <a:lnSpc>
                <a:spcPct val="150000"/>
              </a:lnSpc>
              <a:buNone/>
            </a:pPr>
            <a:r>
              <a:rPr lang="en-US" sz="2000" dirty="0">
                <a:latin typeface="Times New Roman" panose="02020603050405020304" pitchFamily="18" charset="0"/>
                <a:cs typeface="Times New Roman" panose="02020603050405020304" pitchFamily="18" charset="0"/>
              </a:rPr>
              <a:t>Achieved significant performance improvements, including reduced energy consumption, lower communication overhead, and minimized response latency compared to cloud-centric systems.</a:t>
            </a:r>
          </a:p>
          <a:p>
            <a:pPr marL="0" indent="0" algn="just">
              <a:lnSpc>
                <a:spcPct val="150000"/>
              </a:lnSpc>
              <a:buNone/>
            </a:pPr>
            <a:r>
              <a:rPr lang="en-US" sz="2000" dirty="0">
                <a:latin typeface="Times New Roman" panose="02020603050405020304" pitchFamily="18" charset="0"/>
                <a:cs typeface="Times New Roman" panose="02020603050405020304" pitchFamily="18" charset="0"/>
              </a:rPr>
              <a:t>Integrated a digital twin visualization layer for real-time system observability without compromising edge autonomy.</a:t>
            </a:r>
          </a:p>
          <a:p>
            <a:pPr marL="0" indent="0" algn="just">
              <a:lnSpc>
                <a:spcPct val="150000"/>
              </a:lnSpc>
              <a:buNone/>
            </a:pPr>
            <a:r>
              <a:rPr lang="en-US" sz="2000" dirty="0">
                <a:latin typeface="Times New Roman" panose="02020603050405020304" pitchFamily="18" charset="0"/>
                <a:cs typeface="Times New Roman" panose="02020603050405020304" pitchFamily="18" charset="0"/>
              </a:rPr>
              <a:t>Established a scalable and research-oriented framework for sustainable, energy-efficient industrial automation.</a:t>
            </a:r>
          </a:p>
        </p:txBody>
      </p:sp>
    </p:spTree>
    <p:extLst>
      <p:ext uri="{BB962C8B-B14F-4D97-AF65-F5344CB8AC3E}">
        <p14:creationId xmlns:p14="http://schemas.microsoft.com/office/powerpoint/2010/main" val="3739354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593E-9CCE-4C44-9E3C-FD98DFA0D334}"/>
              </a:ext>
            </a:extLst>
          </p:cNvPr>
          <p:cNvSpPr>
            <a:spLocks noGrp="1"/>
          </p:cNvSpPr>
          <p:nvPr>
            <p:ph type="title"/>
          </p:nvPr>
        </p:nvSpPr>
        <p:spPr>
          <a:xfrm>
            <a:off x="525578" y="275208"/>
            <a:ext cx="11140844" cy="6098959"/>
          </a:xfrm>
        </p:spPr>
        <p:txBody>
          <a:bodyPr>
            <a:normAutofit/>
          </a:bodyPr>
          <a:lstStyle/>
          <a:p>
            <a:pPr algn="ctr"/>
            <a:r>
              <a:rPr lang="en-US" sz="6600" b="1" dirty="0">
                <a:solidFill>
                  <a:schemeClr val="tx1"/>
                </a:solidFill>
                <a:latin typeface="Times New Roman" panose="02020603050405020304" pitchFamily="18" charset="0"/>
                <a:cs typeface="Times New Roman" panose="02020603050405020304" pitchFamily="18" charset="0"/>
              </a:rPr>
              <a:t>THANK YOU</a:t>
            </a:r>
            <a:endParaRPr lang="en-IN" sz="66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2912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1F774-0554-4222-8448-714473457316}"/>
              </a:ext>
            </a:extLst>
          </p:cNvPr>
          <p:cNvSpPr>
            <a:spLocks noGrp="1"/>
          </p:cNvSpPr>
          <p:nvPr>
            <p:ph type="title"/>
          </p:nvPr>
        </p:nvSpPr>
        <p:spPr/>
        <p:txBody>
          <a:bodyPr/>
          <a:lstStyle/>
          <a:p>
            <a:r>
              <a:rPr lang="en-US" dirty="0"/>
              <a:t>PROJECT TITLE &amp; ABSTRACT</a:t>
            </a:r>
            <a:endParaRPr lang="en-IN" dirty="0"/>
          </a:p>
        </p:txBody>
      </p:sp>
      <p:sp>
        <p:nvSpPr>
          <p:cNvPr id="3" name="Content Placeholder 2">
            <a:extLst>
              <a:ext uri="{FF2B5EF4-FFF2-40B4-BE49-F238E27FC236}">
                <a16:creationId xmlns:a16="http://schemas.microsoft.com/office/drawing/2014/main" id="{A6997DDC-59A0-47E4-9189-B067494A77B7}"/>
              </a:ext>
            </a:extLst>
          </p:cNvPr>
          <p:cNvSpPr>
            <a:spLocks noGrp="1"/>
          </p:cNvSpPr>
          <p:nvPr>
            <p:ph idx="1"/>
          </p:nvPr>
        </p:nvSpPr>
        <p:spPr>
          <a:xfrm>
            <a:off x="609599" y="1487557"/>
            <a:ext cx="10972799" cy="4876800"/>
          </a:xfrm>
        </p:spPr>
        <p:txBody>
          <a:bodyPr>
            <a:normAutofit fontScale="77500" lnSpcReduction="20000"/>
          </a:bodyPr>
          <a:lstStyle/>
          <a:p>
            <a:pPr marL="0" indent="0">
              <a:lnSpc>
                <a:spcPct val="150000"/>
              </a:lnSpc>
              <a:buNone/>
            </a:pPr>
            <a:r>
              <a:rPr lang="en-US" sz="2000" b="1" dirty="0">
                <a:latin typeface="Times New Roman" panose="02020603050405020304" pitchFamily="18" charset="0"/>
                <a:cs typeface="Times New Roman" panose="02020603050405020304" pitchFamily="18" charset="0"/>
              </a:rPr>
              <a:t>PROJECT TITLE: </a:t>
            </a:r>
            <a:r>
              <a:rPr lang="en-US" sz="2000" b="1" dirty="0">
                <a:solidFill>
                  <a:schemeClr val="tx1"/>
                </a:solidFill>
                <a:latin typeface="Times New Roman" panose="02020603050405020304" pitchFamily="18" charset="0"/>
                <a:cs typeface="Times New Roman" panose="02020603050405020304" pitchFamily="18" charset="0"/>
              </a:rPr>
              <a:t>Experimental Evaluation of an Edge-Centric Architecture for Energy-Efficient Industrial Automation</a:t>
            </a:r>
          </a:p>
          <a:p>
            <a:pPr marL="0" indent="0">
              <a:lnSpc>
                <a:spcPct val="150000"/>
              </a:lnSpc>
              <a:buNone/>
            </a:pPr>
            <a:r>
              <a:rPr lang="en-US" sz="2000" b="1" dirty="0">
                <a:latin typeface="Times New Roman" panose="02020603050405020304" pitchFamily="18" charset="0"/>
                <a:cs typeface="Times New Roman" panose="02020603050405020304" pitchFamily="18" charset="0"/>
              </a:rPr>
              <a:t>ABSTRACT:</a:t>
            </a:r>
            <a:endParaRPr lang="en-US" sz="2000" dirty="0">
              <a:latin typeface="Times New Roman" panose="02020603050405020304" pitchFamily="18" charset="0"/>
              <a:cs typeface="Times New Roman" panose="02020603050405020304" pitchFamily="18" charset="0"/>
            </a:endParaRPr>
          </a:p>
          <a:p>
            <a:pPr marL="0" indent="0" algn="just">
              <a:lnSpc>
                <a:spcPct val="150000"/>
              </a:lnSpc>
              <a:buNone/>
            </a:pPr>
            <a:r>
              <a:rPr lang="en-US" sz="2300" dirty="0">
                <a:latin typeface="Times New Roman" panose="02020603050405020304" pitchFamily="18" charset="0"/>
                <a:cs typeface="Times New Roman" panose="02020603050405020304" pitchFamily="18" charset="0"/>
              </a:rPr>
              <a:t>The increasing adoption of Industrial Internet of Things (</a:t>
            </a:r>
            <a:r>
              <a:rPr lang="en-US" sz="2300" dirty="0" err="1">
                <a:latin typeface="Times New Roman" panose="02020603050405020304" pitchFamily="18" charset="0"/>
                <a:cs typeface="Times New Roman" panose="02020603050405020304" pitchFamily="18" charset="0"/>
              </a:rPr>
              <a:t>IIoT</a:t>
            </a:r>
            <a:r>
              <a:rPr lang="en-US" sz="2300" dirty="0">
                <a:latin typeface="Times New Roman" panose="02020603050405020304" pitchFamily="18" charset="0"/>
                <a:cs typeface="Times New Roman" panose="02020603050405020304" pitchFamily="18" charset="0"/>
              </a:rPr>
              <a:t>) systems has intensified reliance on cloud-centric architectures, resulting in higher latency, communication overhead, and energy consumption. This work proposes an energy-efficient edge-centric framework for industrial automation, where sensing data from machines, environmental conditions, and occupancy zones are processed locally to enable context-aware control decisions. The framework integrates adaptive HVAC optimization, machine duty-cycle control, activity-aware zone management, and event-driven communication to reduce operational overhead. A simulation-based evaluation compares the proposed approach with conventional cloud-based architectures using metrics such as energy consumption, response latency, and data transmission volume. Experimental results indicate that localized edge intelligence significantly improves energy efficiency while maintaining reliable industrial control, demonstrating the framework’s suitability for scalable and sustainable industrial automation.</a:t>
            </a:r>
            <a:endParaRPr lang="en-IN" sz="2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6619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336" y="416050"/>
            <a:ext cx="10972800" cy="990600"/>
          </a:xfrm>
        </p:spPr>
        <p:txBody>
          <a:bodyPr/>
          <a:lstStyle/>
          <a:p>
            <a:r>
              <a:rPr lang="en-US" dirty="0"/>
              <a:t>INTRODUCTION - BACKGROUND</a:t>
            </a:r>
            <a:endParaRPr lang="en-US" b="1" kern="100" dirty="0">
              <a:latin typeface="Arial HEADINGS"/>
              <a:ea typeface="Calibri" panose="020F0502020204030204" pitchFamily="34" charset="0"/>
              <a:cs typeface="Times New Roman" panose="02020603050405020304" pitchFamily="18" charset="0"/>
            </a:endParaRPr>
          </a:p>
        </p:txBody>
      </p:sp>
      <p:sp>
        <p:nvSpPr>
          <p:cNvPr id="4" name="TextBox 3"/>
          <p:cNvSpPr txBox="1"/>
          <p:nvPr/>
        </p:nvSpPr>
        <p:spPr>
          <a:xfrm>
            <a:off x="609600" y="1214013"/>
            <a:ext cx="10972800" cy="5669309"/>
          </a:xfrm>
          <a:prstGeom prst="rect">
            <a:avLst/>
          </a:prstGeom>
          <a:noFill/>
        </p:spPr>
        <p:txBody>
          <a:bodyPr wrap="square" rtlCol="0">
            <a:spAutoFit/>
          </a:bodyPr>
          <a:lstStyle/>
          <a:p>
            <a:pPr algn="just">
              <a:lnSpc>
                <a:spcPct val="150000"/>
              </a:lnSpc>
            </a:pPr>
            <a:r>
              <a:rPr lang="en-US" dirty="0">
                <a:latin typeface="Times New Roman" panose="02020603050405020304" pitchFamily="18" charset="0"/>
                <a:cs typeface="Times New Roman" panose="02020603050405020304" pitchFamily="18" charset="0"/>
              </a:rPr>
              <a:t>Rapid industrial digitalization has led to widespread deployment of IoT devices for monitoring and controlling industrial processes, increasing reliance on cloud-centric architectures. While cloud-based systems enable centralized analytics, continuous data transmission introduces higher latency, network congestion, and unnecessary energy consumption at scale. Edge computing addresses these limitations by enabling localized intelligence near machines, allowing faster decision-making and reduced communication overhead. In parallel, digital twin technology enhances system observability by providing real-time virtual representations of physical industrial environments. The integration of edge-centric intelligence with digital twins presents a scalable and energy-efficient approach for next-generation sustainable industrial automation systems.</a:t>
            </a:r>
          </a:p>
          <a:p>
            <a:pPr algn="just">
              <a:lnSpc>
                <a:spcPct val="150000"/>
              </a:lnSpc>
            </a:pPr>
            <a:r>
              <a:rPr lang="en-US" sz="2000" b="1" dirty="0">
                <a:latin typeface="Times New Roman" panose="02020603050405020304" pitchFamily="18" charset="0"/>
                <a:cs typeface="Times New Roman" panose="02020603050405020304" pitchFamily="18" charset="0"/>
              </a:rPr>
              <a:t>Key Points –</a:t>
            </a:r>
            <a:endParaRPr lang="en-US" sz="2000" dirty="0">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Edge computing enables localized, low-latency, and energy-efficient industrial decision-making.</a:t>
            </a:r>
          </a:p>
          <a:p>
            <a:pPr marL="800100" lvl="1" indent="-34290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Digital twins improve transparency through real-time visualization of physical system states.</a:t>
            </a:r>
          </a:p>
          <a:p>
            <a:pPr marL="800100" lvl="1" indent="-34290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Edge-enabled digital twin frameworks support scalable and sustainable industrial automation.</a:t>
            </a:r>
          </a:p>
          <a:p>
            <a:pPr marL="342900" indent="-342900" algn="just">
              <a:lnSpc>
                <a:spcPct val="150000"/>
              </a:lnSpc>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2874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336" y="416050"/>
            <a:ext cx="10972800" cy="990600"/>
          </a:xfrm>
        </p:spPr>
        <p:txBody>
          <a:bodyPr/>
          <a:lstStyle/>
          <a:p>
            <a:r>
              <a:rPr lang="en-US" dirty="0"/>
              <a:t>INTRODUCTION – PROBLEM DEFINITION</a:t>
            </a:r>
            <a:endParaRPr lang="en-US" b="1" kern="100" dirty="0">
              <a:latin typeface="Arial HEADINGS"/>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E537789C-7459-E86B-E3AE-87A5B37F35B9}"/>
              </a:ext>
            </a:extLst>
          </p:cNvPr>
          <p:cNvSpPr txBox="1"/>
          <p:nvPr/>
        </p:nvSpPr>
        <p:spPr>
          <a:xfrm>
            <a:off x="609600" y="1214013"/>
            <a:ext cx="10972800" cy="3366563"/>
          </a:xfrm>
          <a:prstGeom prst="rect">
            <a:avLst/>
          </a:prstGeom>
          <a:noFill/>
        </p:spPr>
        <p:txBody>
          <a:bodyPr wrap="square" rtlCol="0">
            <a:spAutoFit/>
          </a:bodyPr>
          <a:lstStyle/>
          <a:p>
            <a:pPr algn="just">
              <a:lnSpc>
                <a:spcPct val="150000"/>
              </a:lnSpc>
            </a:pPr>
            <a:r>
              <a:rPr lang="en-US" dirty="0">
                <a:latin typeface="Times New Roman" panose="02020603050405020304" pitchFamily="18" charset="0"/>
                <a:cs typeface="Times New Roman" panose="02020603050405020304" pitchFamily="18" charset="0"/>
              </a:rPr>
              <a:t>Modern industrial automation systems generate large volumes of IoT data that are predominantly processed using cloud-centric architectures, leading to high communication overhead, increased latency, and excessive energy consumption. Such centralized processing often fails to meet the low-latency requirements of real-time industrial control. There is a need for an edge-centric approach that enables localized decision-making while reducing dependence on continuous cloud connectivity. </a:t>
            </a:r>
          </a:p>
          <a:p>
            <a:pPr algn="just">
              <a:lnSpc>
                <a:spcPct val="150000"/>
              </a:lnSpc>
            </a:pPr>
            <a:r>
              <a:rPr lang="en-US" dirty="0">
                <a:latin typeface="Times New Roman" panose="02020603050405020304" pitchFamily="18" charset="0"/>
                <a:cs typeface="Times New Roman" panose="02020603050405020304" pitchFamily="18" charset="0"/>
              </a:rPr>
              <a:t>Additionally, the lack of transparent visualization of edge-level decisions limits system observability and trust. Therefore, an integrated edge computing and digital twin framework is required to achieve efficient, low-latency, and transparent industrial automation.</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8641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336" y="416050"/>
            <a:ext cx="10972800" cy="990600"/>
          </a:xfrm>
        </p:spPr>
        <p:txBody>
          <a:bodyPr/>
          <a:lstStyle/>
          <a:p>
            <a:r>
              <a:rPr lang="en-US" dirty="0"/>
              <a:t>INTRODUCTION - OBJECTIVES</a:t>
            </a:r>
            <a:endParaRPr lang="en-US" b="1" kern="100" dirty="0">
              <a:latin typeface="Arial HEADINGS"/>
              <a:ea typeface="Calibri" panose="020F0502020204030204" pitchFamily="34" charset="0"/>
              <a:cs typeface="Times New Roman" panose="02020603050405020304" pitchFamily="18" charset="0"/>
            </a:endParaRPr>
          </a:p>
        </p:txBody>
      </p:sp>
      <p:sp>
        <p:nvSpPr>
          <p:cNvPr id="4" name="TextBox 3"/>
          <p:cNvSpPr txBox="1"/>
          <p:nvPr/>
        </p:nvSpPr>
        <p:spPr>
          <a:xfrm>
            <a:off x="622853" y="1406650"/>
            <a:ext cx="10972800" cy="4653646"/>
          </a:xfrm>
          <a:prstGeom prst="rect">
            <a:avLst/>
          </a:prstGeom>
          <a:noFill/>
        </p:spPr>
        <p:txBody>
          <a:bodyPr wrap="square" rtlCol="0">
            <a:spAutoFit/>
          </a:bodyPr>
          <a:lstStyle/>
          <a:p>
            <a:pPr marL="342900" indent="-342900" algn="just" eaLnBrk="0" fontAlgn="base" hangingPunct="0">
              <a:lnSpc>
                <a:spcPct val="150000"/>
              </a:lnSpc>
              <a:spcBef>
                <a:spcPct val="0"/>
              </a:spcBef>
              <a:spcAft>
                <a:spcPct val="0"/>
              </a:spcAf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To design an edge-centric industrial IoT architecture that performs localized sensing, decision-making, and control without continuous cloud dependency.</a:t>
            </a:r>
          </a:p>
          <a:p>
            <a:pPr marL="342900" indent="-342900" algn="just" eaLnBrk="0" fontAlgn="base" hangingPunct="0">
              <a:lnSpc>
                <a:spcPct val="150000"/>
              </a:lnSpc>
              <a:spcBef>
                <a:spcPct val="0"/>
              </a:spcBef>
              <a:spcAft>
                <a:spcPct val="0"/>
              </a:spcAf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To develop a digital twin application that visually mirrors real-time edge-level system states and operational behavior.</a:t>
            </a:r>
          </a:p>
          <a:p>
            <a:pPr marL="342900" indent="-342900" algn="just" eaLnBrk="0" fontAlgn="base" hangingPunct="0">
              <a:lnSpc>
                <a:spcPct val="150000"/>
              </a:lnSpc>
              <a:spcBef>
                <a:spcPct val="0"/>
              </a:spcBef>
              <a:spcAft>
                <a:spcPct val="0"/>
              </a:spcAf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To implement adaptive HVAC and machine duty-cycle optimization based on environmental conditions, occupancy, and operational context.</a:t>
            </a:r>
          </a:p>
          <a:p>
            <a:pPr marL="342900" indent="-342900" algn="just" eaLnBrk="0" fontAlgn="base" hangingPunct="0">
              <a:lnSpc>
                <a:spcPct val="150000"/>
              </a:lnSpc>
              <a:spcBef>
                <a:spcPct val="0"/>
              </a:spcBef>
              <a:spcAft>
                <a:spcPct val="0"/>
              </a:spcAf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To minimize energy consumption and network overhead using event-driven communication and context-aware control strategies.</a:t>
            </a:r>
          </a:p>
          <a:p>
            <a:pPr marL="342900" indent="-342900" algn="just" eaLnBrk="0" fontAlgn="base" hangingPunct="0">
              <a:lnSpc>
                <a:spcPct val="150000"/>
              </a:lnSpc>
              <a:spcBef>
                <a:spcPct val="0"/>
              </a:spcBef>
              <a:spcAft>
                <a:spcPct val="0"/>
              </a:spcAf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To experimentally evaluate edge-centric and cloud-centric architectures using latency, energy efficiency, and data transmission metrics.</a:t>
            </a:r>
            <a:endParaRPr lang="en-US"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6890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336" y="416050"/>
            <a:ext cx="10972800" cy="990600"/>
          </a:xfrm>
        </p:spPr>
        <p:txBody>
          <a:bodyPr/>
          <a:lstStyle/>
          <a:p>
            <a:r>
              <a:rPr lang="en-US" dirty="0"/>
              <a:t>INTRODUCTION - SCOPE</a:t>
            </a:r>
            <a:endParaRPr lang="en-US" b="1" kern="100" dirty="0">
              <a:latin typeface="Arial HEADINGS"/>
              <a:ea typeface="Calibri" panose="020F0502020204030204" pitchFamily="34" charset="0"/>
              <a:cs typeface="Times New Roman" panose="02020603050405020304" pitchFamily="18" charset="0"/>
            </a:endParaRPr>
          </a:p>
        </p:txBody>
      </p:sp>
      <p:sp>
        <p:nvSpPr>
          <p:cNvPr id="4" name="TextBox 3"/>
          <p:cNvSpPr txBox="1"/>
          <p:nvPr/>
        </p:nvSpPr>
        <p:spPr>
          <a:xfrm>
            <a:off x="622852" y="1406650"/>
            <a:ext cx="10972800" cy="5115311"/>
          </a:xfrm>
          <a:prstGeom prst="rect">
            <a:avLst/>
          </a:prstGeom>
          <a:noFill/>
        </p:spPr>
        <p:txBody>
          <a:bodyPr wrap="square" rtlCol="0">
            <a:spAutoFit/>
          </a:bodyPr>
          <a:lstStyle/>
          <a:p>
            <a:pPr marL="800100" lvl="1" indent="-342900"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Design of an edge-centric industrial IoT architecture with localized sensing, decision-making, and control capabilities.</a:t>
            </a:r>
          </a:p>
          <a:p>
            <a:pPr marL="800100" lvl="1" indent="-342900"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Development of adaptive HVAC control, machine duty-cycle optimization, and activity-aware zone management at the edge layer.</a:t>
            </a:r>
          </a:p>
          <a:p>
            <a:pPr marL="800100" lvl="1" indent="-342900"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Implementation of a digital twin application for real-time visualization and monitoring of edge-level system states.</a:t>
            </a:r>
          </a:p>
          <a:p>
            <a:pPr marL="800100" lvl="1" indent="-342900"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Adoption of event-driven communication strategies to reduce network traffic and communication overhead.</a:t>
            </a:r>
          </a:p>
          <a:p>
            <a:pPr marL="800100" lvl="1" indent="-342900"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Establishment of a scalable and research-oriented framework suitable for sustainable industrial automation systems.</a:t>
            </a:r>
          </a:p>
          <a:p>
            <a:pPr algn="just">
              <a:lnSpc>
                <a:spcPct val="150000"/>
              </a:lnSpc>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5436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336" y="416050"/>
            <a:ext cx="10972800" cy="990600"/>
          </a:xfrm>
        </p:spPr>
        <p:txBody>
          <a:bodyPr/>
          <a:lstStyle/>
          <a:p>
            <a:r>
              <a:rPr lang="en-US" dirty="0"/>
              <a:t>INTRODUCTION - LIMITATIONS</a:t>
            </a:r>
            <a:endParaRPr lang="en-US" b="1" kern="100" dirty="0">
              <a:latin typeface="Arial HEADINGS"/>
              <a:ea typeface="Calibri" panose="020F0502020204030204" pitchFamily="34" charset="0"/>
              <a:cs typeface="Times New Roman" panose="02020603050405020304" pitchFamily="18" charset="0"/>
            </a:endParaRPr>
          </a:p>
        </p:txBody>
      </p:sp>
      <p:sp>
        <p:nvSpPr>
          <p:cNvPr id="4" name="TextBox 3"/>
          <p:cNvSpPr txBox="1"/>
          <p:nvPr/>
        </p:nvSpPr>
        <p:spPr>
          <a:xfrm>
            <a:off x="622852" y="1406650"/>
            <a:ext cx="10972800" cy="3730317"/>
          </a:xfrm>
          <a:prstGeom prst="rect">
            <a:avLst/>
          </a:prstGeom>
          <a:noFill/>
        </p:spPr>
        <p:txBody>
          <a:bodyPr wrap="square" rtlCol="0">
            <a:spAutoFit/>
          </a:bodyPr>
          <a:lstStyle/>
          <a:p>
            <a:pPr marL="800100" lvl="1" indent="-342900"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Heavy reliance on cloud-centric processing results in high communication overhead and continuous data transmission requirement.</a:t>
            </a:r>
          </a:p>
          <a:p>
            <a:pPr marL="800100" lvl="1" indent="-342900"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Higher energy consumption caused by frequent sensing, processing, and network communication at scale.</a:t>
            </a:r>
          </a:p>
          <a:p>
            <a:pPr marL="800100" lvl="1" indent="-342900"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Limited scalability as the number of connected devices and data volume increases in industrial environment.</a:t>
            </a:r>
          </a:p>
          <a:p>
            <a:pPr marL="800100" lvl="1" indent="-342900"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Lack of localized intelligence reduces system resilience during network disruptions or cloud service unavailability.</a:t>
            </a:r>
          </a:p>
        </p:txBody>
      </p:sp>
    </p:spTree>
    <p:extLst>
      <p:ext uri="{BB962C8B-B14F-4D97-AF65-F5344CB8AC3E}">
        <p14:creationId xmlns:p14="http://schemas.microsoft.com/office/powerpoint/2010/main" val="234921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434460"/>
            <a:ext cx="10972800" cy="990600"/>
          </a:xfrm>
        </p:spPr>
        <p:txBody>
          <a:bodyPr/>
          <a:lstStyle/>
          <a:p>
            <a:r>
              <a:rPr lang="en-US" dirty="0"/>
              <a:t>LITERATURE REVIEW DOCUMENT</a:t>
            </a:r>
            <a:endParaRPr lang="en-IN" dirty="0"/>
          </a:p>
        </p:txBody>
      </p:sp>
      <p:sp>
        <p:nvSpPr>
          <p:cNvPr id="3" name="TextBox 2"/>
          <p:cNvSpPr txBox="1"/>
          <p:nvPr/>
        </p:nvSpPr>
        <p:spPr>
          <a:xfrm>
            <a:off x="609600" y="1565844"/>
            <a:ext cx="10972800" cy="478401"/>
          </a:xfrm>
          <a:prstGeom prst="rect">
            <a:avLst/>
          </a:prstGeom>
          <a:noFill/>
        </p:spPr>
        <p:txBody>
          <a:bodyPr wrap="square" rtlCol="0">
            <a:spAutoFit/>
          </a:bodyPr>
          <a:lstStyle/>
          <a:p>
            <a:pPr algn="just">
              <a:lnSpc>
                <a:spcPct val="150000"/>
              </a:lnSpc>
            </a:pPr>
            <a:endParaRPr lang="en-IN" sz="1900" dirty="0">
              <a:latin typeface="Times New Roman" panose="02020603050405020304" pitchFamily="18" charset="0"/>
              <a:cs typeface="Times New Roman" panose="02020603050405020304" pitchFamily="18" charset="0"/>
            </a:endParaRPr>
          </a:p>
        </p:txBody>
      </p:sp>
      <p:sp>
        <p:nvSpPr>
          <p:cNvPr id="8" name="Rectangle 5">
            <a:extLst>
              <a:ext uri="{FF2B5EF4-FFF2-40B4-BE49-F238E27FC236}">
                <a16:creationId xmlns:a16="http://schemas.microsoft.com/office/drawing/2014/main" id="{F73A47DA-570B-45E0-8EA4-FD8AF4FB95B1}"/>
              </a:ext>
            </a:extLst>
          </p:cNvPr>
          <p:cNvSpPr>
            <a:spLocks noChangeArrowheads="1"/>
          </p:cNvSpPr>
          <p:nvPr/>
        </p:nvSpPr>
        <p:spPr bwMode="auto">
          <a:xfrm>
            <a:off x="965200" y="1760326"/>
            <a:ext cx="97028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46D87BE7-AA91-4871-9510-72E40ED5884A}"/>
              </a:ext>
            </a:extLst>
          </p:cNvPr>
          <p:cNvSpPr>
            <a:spLocks noChangeArrowheads="1"/>
          </p:cNvSpPr>
          <p:nvPr/>
        </p:nvSpPr>
        <p:spPr bwMode="auto">
          <a:xfrm>
            <a:off x="405295" y="1538682"/>
            <a:ext cx="11177105"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800100" lvl="1" indent="-342900" algn="just">
              <a:buFont typeface="+mj-lt"/>
              <a:buAutoNum type="arabicPeriod"/>
            </a:pPr>
            <a:r>
              <a:rPr lang="en-US" dirty="0">
                <a:latin typeface="Times New Roman" panose="02020603050405020304" pitchFamily="18" charset="0"/>
                <a:cs typeface="Times New Roman" panose="02020603050405020304" pitchFamily="18" charset="0"/>
              </a:rPr>
              <a:t>Chen, J., Yu, H., Lin, C., &amp; Zhang, R. (2022). Edge Intelligence Meets Digital Twins: A Smart Grid Perspective. IEEE Access. This work discusses integrating edge computing with digital twin models to enhance real-time performance and energy optimization in smart systems. Link: </a:t>
            </a:r>
            <a:r>
              <a:rPr lang="en-US" dirty="0">
                <a:latin typeface="Times New Roman" panose="02020603050405020304" pitchFamily="18" charset="0"/>
                <a:cs typeface="Times New Roman" panose="02020603050405020304" pitchFamily="18" charset="0"/>
                <a:hlinkClick r:id="rId2"/>
              </a:rPr>
              <a:t>https://ieeexplore.ieee.org/document/xxxx</a:t>
            </a:r>
            <a:r>
              <a:rPr lang="en-US" dirty="0">
                <a:latin typeface="Times New Roman" panose="02020603050405020304" pitchFamily="18" charset="0"/>
                <a:cs typeface="Times New Roman" panose="02020603050405020304" pitchFamily="18" charset="0"/>
              </a:rPr>
              <a:t> </a:t>
            </a:r>
          </a:p>
          <a:p>
            <a:pPr marL="800100" lvl="1" indent="-342900" algn="just">
              <a:buFont typeface="+mj-lt"/>
              <a:buAutoNum type="arabicPeriod"/>
            </a:pPr>
            <a:endParaRPr lang="en-US" dirty="0">
              <a:latin typeface="Times New Roman" panose="02020603050405020304" pitchFamily="18" charset="0"/>
              <a:cs typeface="Times New Roman" panose="02020603050405020304" pitchFamily="18" charset="0"/>
            </a:endParaRPr>
          </a:p>
          <a:p>
            <a:pPr marL="800100" lvl="1" indent="-342900" algn="just">
              <a:buFont typeface="+mj-lt"/>
              <a:buAutoNum type="arabicPeriod"/>
            </a:pPr>
            <a:r>
              <a:rPr lang="en-US" dirty="0">
                <a:latin typeface="Times New Roman" panose="02020603050405020304" pitchFamily="18" charset="0"/>
                <a:cs typeface="Times New Roman" panose="02020603050405020304" pitchFamily="18" charset="0"/>
              </a:rPr>
              <a:t>Qadir , M. A., Naeem, M., &amp; Ejaz, W. (2025). Digital Twin-Assisted Multi-Layer Networks for Energy-Efficient IoT Communications. Computer Communications. Proposes digital twin-assisted edge frameworks to minimize IoT latency and energy consumption for real-time systems. Link: </a:t>
            </a:r>
            <a:r>
              <a:rPr lang="en-US" dirty="0">
                <a:latin typeface="Times New Roman" panose="02020603050405020304" pitchFamily="18" charset="0"/>
                <a:cs typeface="Times New Roman" panose="02020603050405020304" pitchFamily="18" charset="0"/>
                <a:hlinkClick r:id="rId3"/>
              </a:rPr>
              <a:t>https://doi.org/10.1016/j.comcom.2025.108219</a:t>
            </a:r>
            <a:endParaRPr lang="en-US" dirty="0">
              <a:latin typeface="Times New Roman" panose="02020603050405020304" pitchFamily="18" charset="0"/>
              <a:cs typeface="Times New Roman" panose="02020603050405020304" pitchFamily="18" charset="0"/>
            </a:endParaRPr>
          </a:p>
          <a:p>
            <a:pPr marL="800100" lvl="1" indent="-342900" algn="just">
              <a:buFont typeface="+mj-lt"/>
              <a:buAutoNum type="arabicPeriod"/>
            </a:pPr>
            <a:endParaRPr lang="en-US" dirty="0">
              <a:latin typeface="Times New Roman" panose="02020603050405020304" pitchFamily="18" charset="0"/>
              <a:cs typeface="Times New Roman" panose="02020603050405020304" pitchFamily="18" charset="0"/>
            </a:endParaRPr>
          </a:p>
          <a:p>
            <a:pPr marL="800100" lvl="1" indent="-342900" algn="just">
              <a:buFont typeface="+mj-lt"/>
              <a:buAutoNum type="arabicPeriod"/>
            </a:pPr>
            <a:r>
              <a:rPr lang="en-US" dirty="0">
                <a:latin typeface="Times New Roman" panose="02020603050405020304" pitchFamily="18" charset="0"/>
                <a:cs typeface="Times New Roman" panose="02020603050405020304" pitchFamily="18" charset="0"/>
              </a:rPr>
              <a:t>Integration of Industrial IoT and Digital Twin for Intelligent Control (2025). Machines Journal. Demonstrates an </a:t>
            </a:r>
            <a:r>
              <a:rPr lang="en-US" dirty="0" err="1">
                <a:latin typeface="Times New Roman" panose="02020603050405020304" pitchFamily="18" charset="0"/>
                <a:cs typeface="Times New Roman" panose="02020603050405020304" pitchFamily="18" charset="0"/>
              </a:rPr>
              <a:t>IIoT</a:t>
            </a:r>
            <a:r>
              <a:rPr lang="en-US" dirty="0">
                <a:latin typeface="Times New Roman" panose="02020603050405020304" pitchFamily="18" charset="0"/>
                <a:cs typeface="Times New Roman" panose="02020603050405020304" pitchFamily="18" charset="0"/>
              </a:rPr>
              <a:t> plus digital twin control framework for complex industrial processes, emphasizing real-time synchronization and control performance. Link: </a:t>
            </a:r>
            <a:r>
              <a:rPr lang="en-US" dirty="0">
                <a:latin typeface="Times New Roman" panose="02020603050405020304" pitchFamily="18" charset="0"/>
                <a:cs typeface="Times New Roman" panose="02020603050405020304" pitchFamily="18" charset="0"/>
                <a:hlinkClick r:id="rId4"/>
              </a:rPr>
              <a:t>https://www.mdpi.com/2075-1702/13/10/940</a:t>
            </a:r>
            <a:endParaRPr lang="en-US" dirty="0">
              <a:latin typeface="Times New Roman" panose="02020603050405020304" pitchFamily="18" charset="0"/>
              <a:cs typeface="Times New Roman" panose="02020603050405020304" pitchFamily="18" charset="0"/>
            </a:endParaRPr>
          </a:p>
          <a:p>
            <a:pPr marL="800100" lvl="1" indent="-342900" algn="just">
              <a:buFont typeface="+mj-lt"/>
              <a:buAutoNum type="arabicPeriod"/>
            </a:pPr>
            <a:endParaRPr lang="en-US" dirty="0">
              <a:latin typeface="Times New Roman" panose="02020603050405020304" pitchFamily="18" charset="0"/>
              <a:cs typeface="Times New Roman" panose="02020603050405020304" pitchFamily="18" charset="0"/>
            </a:endParaRPr>
          </a:p>
          <a:p>
            <a:pPr marL="800100" lvl="1" indent="-342900" algn="just">
              <a:buFont typeface="+mj-lt"/>
              <a:buAutoNum type="arabicPeriod"/>
            </a:pPr>
            <a:r>
              <a:rPr lang="en-US" dirty="0" err="1">
                <a:latin typeface="Times New Roman" panose="02020603050405020304" pitchFamily="18" charset="0"/>
                <a:cs typeface="Times New Roman" panose="02020603050405020304" pitchFamily="18" charset="0"/>
              </a:rPr>
              <a:t>Routray</a:t>
            </a:r>
            <a:r>
              <a:rPr lang="en-US" dirty="0">
                <a:latin typeface="Times New Roman" panose="02020603050405020304" pitchFamily="18" charset="0"/>
                <a:cs typeface="Times New Roman" panose="02020603050405020304" pitchFamily="18" charset="0"/>
              </a:rPr>
              <a:t>, S. K. (2025). Cloud and Edge Computing for Industry 4.0. IEEE Computer Society. Reviews cloud vs edge paradigms for </a:t>
            </a:r>
            <a:r>
              <a:rPr lang="en-US" dirty="0" err="1">
                <a:latin typeface="Times New Roman" panose="02020603050405020304" pitchFamily="18" charset="0"/>
                <a:cs typeface="Times New Roman" panose="02020603050405020304" pitchFamily="18" charset="0"/>
              </a:rPr>
              <a:t>IIoT</a:t>
            </a:r>
            <a:r>
              <a:rPr lang="en-US" dirty="0">
                <a:latin typeface="Times New Roman" panose="02020603050405020304" pitchFamily="18" charset="0"/>
                <a:cs typeface="Times New Roman" panose="02020603050405020304" pitchFamily="18" charset="0"/>
              </a:rPr>
              <a:t>, highlighting benefits of localized processing for low latency and energy efficiency. Link: </a:t>
            </a:r>
            <a:r>
              <a:rPr lang="en-US" dirty="0">
                <a:latin typeface="Times New Roman" panose="02020603050405020304" pitchFamily="18" charset="0"/>
                <a:cs typeface="Times New Roman" panose="02020603050405020304" pitchFamily="18" charset="0"/>
                <a:hlinkClick r:id="rId5"/>
              </a:rPr>
              <a:t>https://doi.org/10.1109/MITP.2025.257xxxx</a:t>
            </a:r>
            <a:r>
              <a:rPr lang="en-US" dirty="0">
                <a:latin typeface="Times New Roman" panose="02020603050405020304" pitchFamily="18" charset="0"/>
                <a:cs typeface="Times New Roman" panose="02020603050405020304" pitchFamily="18" charset="0"/>
              </a:rPr>
              <a:t> </a:t>
            </a:r>
          </a:p>
        </p:txBody>
      </p:sp>
      <p:sp>
        <p:nvSpPr>
          <p:cNvPr id="7" name="AutoShape 5" descr="Overwhelmed Student PNG Transparent Images Free Download | Vector Files |  Pngtree">
            <a:extLst>
              <a:ext uri="{FF2B5EF4-FFF2-40B4-BE49-F238E27FC236}">
                <a16:creationId xmlns:a16="http://schemas.microsoft.com/office/drawing/2014/main" id="{B67DBABF-E4E3-4544-A699-70075EA229DC}"/>
              </a:ext>
            </a:extLst>
          </p:cNvPr>
          <p:cNvSpPr>
            <a:spLocks noChangeAspect="1" noChangeArrowheads="1"/>
          </p:cNvSpPr>
          <p:nvPr/>
        </p:nvSpPr>
        <p:spPr bwMode="auto">
          <a:xfrm>
            <a:off x="5943600" y="3276600"/>
            <a:ext cx="2578100" cy="25781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6479634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Clarity</Template>
  <TotalTime>2502</TotalTime>
  <Words>2044</Words>
  <Application>Microsoft Office PowerPoint</Application>
  <PresentationFormat>Widescreen</PresentationFormat>
  <Paragraphs>135</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Arial HEADINGS</vt:lpstr>
      <vt:lpstr>Calibri</vt:lpstr>
      <vt:lpstr>Times New Roman</vt:lpstr>
      <vt:lpstr>Wingdings</vt:lpstr>
      <vt:lpstr>Clarity</vt:lpstr>
      <vt:lpstr>                                                                                                                                                                                         Department of Information Technology                                                                                                                                                                                                             Major Project                       Experimental Evaluation of an Edge-Centric Architecture for Energy-Efficient Industrial Automation                                                                                                                                                                                                                                                                                                                                                                                                                                                                                                                                                                     Batch No - 14                                                                                                                                     1 . P.Pavithra - 2211IT010120                                                                                                                                       2 . Y.Swapna Reddy - 2211IT010118                                                                                                                             3 . V.Padmini - 2211IT010112                                 4 . N.Vardhan - 2211IT010076                      Guide: Mrs .V . Divya                </vt:lpstr>
      <vt:lpstr>CONTENTS</vt:lpstr>
      <vt:lpstr>PROJECT TITLE &amp; ABSTRACT</vt:lpstr>
      <vt:lpstr>INTRODUCTION - BACKGROUND</vt:lpstr>
      <vt:lpstr>INTRODUCTION – PROBLEM DEFINITION</vt:lpstr>
      <vt:lpstr>INTRODUCTION - OBJECTIVES</vt:lpstr>
      <vt:lpstr>INTRODUCTION - SCOPE</vt:lpstr>
      <vt:lpstr>INTRODUCTION - LIMITATIONS</vt:lpstr>
      <vt:lpstr>LITERATURE REVIEW DOCUMENT</vt:lpstr>
      <vt:lpstr>PROPOSED SOLUTION</vt:lpstr>
      <vt:lpstr>DETAILED METHODOLOGY</vt:lpstr>
      <vt:lpstr>DETAILED METHODOLOGY - ALGORITHM</vt:lpstr>
      <vt:lpstr>DETAILED METHODOLOGY – SYSTEM ARCHITECTURE</vt:lpstr>
      <vt:lpstr>IMPLEMENTATION EVIDENCE</vt:lpstr>
      <vt:lpstr>IMPLEMENTATION EVIDENCE – SCREENSHOT RESULTS</vt:lpstr>
      <vt:lpstr>TECHNOLOGY STACK</vt:lpstr>
      <vt:lpstr>INTERIM RESULTS</vt:lpstr>
      <vt:lpstr>COMPLETE IMPLEMENTATION – FULLY WORKING MODEL</vt:lpstr>
      <vt:lpstr>COMPLETE IMPLEMENTATION – WORKFLOW</vt:lpstr>
      <vt:lpstr>DISCUSSIONS</vt:lpstr>
      <vt:lpstr>RESULT &amp; ANALYSIS – QUANTITATIVE RESULTS</vt:lpstr>
      <vt:lpstr>RESULT &amp; ANALYSIS – COMPARISION WITH EXISTING METHODS</vt:lpstr>
      <vt:lpstr>CONCLUSION</vt:lpstr>
      <vt:lpstr>CONCLUSION – ACHIEVEMENTS &amp; KEY CONTRIBUTIONS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TALLA PADMAVATHI COLLEGE OF Engineering                       SOMIDI, KAZIPET, WARANGAL.       Department of electronics and communication engineering   Research area : VLSI                             Specific area of research: LOW POWER VLSIDESIGN     Proposed title name of the project:                    AN APC-COM BASED LUT OPTIMIZATION FOR DSP APPLICATIONS                                                                                                                                                           Batch no.1                                                                                                                                                                  1. 18UC1A0420 (N.Sravani)                                                                                                                                                                  2.18UC1A0401 (A.Swapna)                                                                                                                                3.18UC1A0428 (T.Satvika)                                                                                                                                                               4.17UC1A0405(E.Mahesh)</dc:title>
  <dc:creator>sravani neelam</dc:creator>
  <cp:lastModifiedBy>Latheef Esnomat</cp:lastModifiedBy>
  <cp:revision>127</cp:revision>
  <cp:lastPrinted>2024-08-14T05:09:08Z</cp:lastPrinted>
  <dcterms:created xsi:type="dcterms:W3CDTF">2021-11-21T08:56:41Z</dcterms:created>
  <dcterms:modified xsi:type="dcterms:W3CDTF">2026-02-26T04:26:35Z</dcterms:modified>
</cp:coreProperties>
</file>